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90" r:id="rId3"/>
    <p:sldId id="291" r:id="rId4"/>
    <p:sldId id="292" r:id="rId5"/>
    <p:sldId id="293" r:id="rId6"/>
    <p:sldId id="294" r:id="rId7"/>
    <p:sldId id="295" r:id="rId8"/>
    <p:sldId id="296" r:id="rId9"/>
    <p:sldId id="297" r:id="rId10"/>
    <p:sldId id="283" r:id="rId11"/>
    <p:sldId id="279" r:id="rId12"/>
    <p:sldId id="281" r:id="rId13"/>
    <p:sldId id="257" r:id="rId14"/>
    <p:sldId id="258" r:id="rId15"/>
    <p:sldId id="267" r:id="rId16"/>
    <p:sldId id="260" r:id="rId17"/>
    <p:sldId id="261" r:id="rId18"/>
    <p:sldId id="262" r:id="rId19"/>
    <p:sldId id="263" r:id="rId20"/>
    <p:sldId id="264" r:id="rId21"/>
    <p:sldId id="265" r:id="rId22"/>
    <p:sldId id="266" r:id="rId23"/>
    <p:sldId id="268" r:id="rId24"/>
    <p:sldId id="284" r:id="rId25"/>
    <p:sldId id="285" r:id="rId26"/>
    <p:sldId id="286" r:id="rId27"/>
    <p:sldId id="287" r:id="rId28"/>
    <p:sldId id="288" r:id="rId29"/>
    <p:sldId id="289" r:id="rId30"/>
    <p:sldId id="269" r:id="rId31"/>
    <p:sldId id="270" r:id="rId32"/>
    <p:sldId id="271" r:id="rId33"/>
    <p:sldId id="272" r:id="rId34"/>
    <p:sldId id="273" r:id="rId35"/>
    <p:sldId id="274" r:id="rId36"/>
    <p:sldId id="276" r:id="rId37"/>
    <p:sldId id="277" r:id="rId38"/>
    <p:sldId id="298" r:id="rId39"/>
    <p:sldId id="299" r:id="rId40"/>
    <p:sldId id="300" r:id="rId41"/>
    <p:sldId id="301" r:id="rId42"/>
    <p:sldId id="302" r:id="rId43"/>
    <p:sldId id="303" r:id="rId44"/>
    <p:sldId id="304" r:id="rId45"/>
    <p:sldId id="278"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643" y="1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5.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3DCAE07-26CE-4C9F-A9AA-4363ADE80A4E}" type="datetimeFigureOut">
              <a:rPr lang="en-IN" smtClean="0"/>
              <a:t>07-04-2022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457DF2-0B41-4662-AA06-01B83E2ED3AD}"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9407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DCAE07-26CE-4C9F-A9AA-4363ADE80A4E}" type="datetimeFigureOut">
              <a:rPr lang="en-IN" smtClean="0"/>
              <a:t>07-04-2022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457DF2-0B41-4662-AA06-01B83E2ED3AD}" type="slidenum">
              <a:rPr lang="en-IN" smtClean="0"/>
              <a:t>‹#›</a:t>
            </a:fld>
            <a:endParaRPr lang="en-IN"/>
          </a:p>
        </p:txBody>
      </p:sp>
    </p:spTree>
    <p:extLst>
      <p:ext uri="{BB962C8B-B14F-4D97-AF65-F5344CB8AC3E}">
        <p14:creationId xmlns:p14="http://schemas.microsoft.com/office/powerpoint/2010/main" val="878400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DCAE07-26CE-4C9F-A9AA-4363ADE80A4E}" type="datetimeFigureOut">
              <a:rPr lang="en-IN" smtClean="0"/>
              <a:t>07-04-2022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457DF2-0B41-4662-AA06-01B83E2ED3AD}" type="slidenum">
              <a:rPr lang="en-IN" smtClean="0"/>
              <a:t>‹#›</a:t>
            </a:fld>
            <a:endParaRPr lang="en-IN"/>
          </a:p>
        </p:txBody>
      </p:sp>
    </p:spTree>
    <p:extLst>
      <p:ext uri="{BB962C8B-B14F-4D97-AF65-F5344CB8AC3E}">
        <p14:creationId xmlns:p14="http://schemas.microsoft.com/office/powerpoint/2010/main" val="2245812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DCAE07-26CE-4C9F-A9AA-4363ADE80A4E}" type="datetimeFigureOut">
              <a:rPr lang="en-IN" smtClean="0"/>
              <a:t>07-04-2022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457DF2-0B41-4662-AA06-01B83E2ED3AD}" type="slidenum">
              <a:rPr lang="en-IN" smtClean="0"/>
              <a:t>‹#›</a:t>
            </a:fld>
            <a:endParaRPr lang="en-IN"/>
          </a:p>
        </p:txBody>
      </p:sp>
    </p:spTree>
    <p:extLst>
      <p:ext uri="{BB962C8B-B14F-4D97-AF65-F5344CB8AC3E}">
        <p14:creationId xmlns:p14="http://schemas.microsoft.com/office/powerpoint/2010/main" val="364807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DCAE07-26CE-4C9F-A9AA-4363ADE80A4E}" type="datetimeFigureOut">
              <a:rPr lang="en-IN" smtClean="0"/>
              <a:t>07-04-2022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457DF2-0B41-4662-AA06-01B83E2ED3AD}"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4976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3DCAE07-26CE-4C9F-A9AA-4363ADE80A4E}" type="datetimeFigureOut">
              <a:rPr lang="en-IN" smtClean="0"/>
              <a:t>07-04-2022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3457DF2-0B41-4662-AA06-01B83E2ED3AD}" type="slidenum">
              <a:rPr lang="en-IN" smtClean="0"/>
              <a:t>‹#›</a:t>
            </a:fld>
            <a:endParaRPr lang="en-IN"/>
          </a:p>
        </p:txBody>
      </p:sp>
    </p:spTree>
    <p:extLst>
      <p:ext uri="{BB962C8B-B14F-4D97-AF65-F5344CB8AC3E}">
        <p14:creationId xmlns:p14="http://schemas.microsoft.com/office/powerpoint/2010/main" val="3393592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3DCAE07-26CE-4C9F-A9AA-4363ADE80A4E}" type="datetimeFigureOut">
              <a:rPr lang="en-IN" smtClean="0"/>
              <a:t>07-04-2022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3457DF2-0B41-4662-AA06-01B83E2ED3AD}" type="slidenum">
              <a:rPr lang="en-IN" smtClean="0"/>
              <a:t>‹#›</a:t>
            </a:fld>
            <a:endParaRPr lang="en-IN"/>
          </a:p>
        </p:txBody>
      </p:sp>
    </p:spTree>
    <p:extLst>
      <p:ext uri="{BB962C8B-B14F-4D97-AF65-F5344CB8AC3E}">
        <p14:creationId xmlns:p14="http://schemas.microsoft.com/office/powerpoint/2010/main" val="3335380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3DCAE07-26CE-4C9F-A9AA-4363ADE80A4E}" type="datetimeFigureOut">
              <a:rPr lang="en-IN" smtClean="0"/>
              <a:t>07-04-2022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3457DF2-0B41-4662-AA06-01B83E2ED3AD}" type="slidenum">
              <a:rPr lang="en-IN" smtClean="0"/>
              <a:t>‹#›</a:t>
            </a:fld>
            <a:endParaRPr lang="en-IN"/>
          </a:p>
        </p:txBody>
      </p:sp>
    </p:spTree>
    <p:extLst>
      <p:ext uri="{BB962C8B-B14F-4D97-AF65-F5344CB8AC3E}">
        <p14:creationId xmlns:p14="http://schemas.microsoft.com/office/powerpoint/2010/main" val="3879711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3DCAE07-26CE-4C9F-A9AA-4363ADE80A4E}" type="datetimeFigureOut">
              <a:rPr lang="en-IN" smtClean="0"/>
              <a:t>07-04-2022</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C3457DF2-0B41-4662-AA06-01B83E2ED3AD}" type="slidenum">
              <a:rPr lang="en-IN" smtClean="0"/>
              <a:t>‹#›</a:t>
            </a:fld>
            <a:endParaRPr lang="en-IN"/>
          </a:p>
        </p:txBody>
      </p:sp>
    </p:spTree>
    <p:extLst>
      <p:ext uri="{BB962C8B-B14F-4D97-AF65-F5344CB8AC3E}">
        <p14:creationId xmlns:p14="http://schemas.microsoft.com/office/powerpoint/2010/main" val="2779820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3DCAE07-26CE-4C9F-A9AA-4363ADE80A4E}" type="datetimeFigureOut">
              <a:rPr lang="en-IN" smtClean="0"/>
              <a:t>07-04-2022</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3457DF2-0B41-4662-AA06-01B83E2ED3AD}" type="slidenum">
              <a:rPr lang="en-IN" smtClean="0"/>
              <a:t>‹#›</a:t>
            </a:fld>
            <a:endParaRPr lang="en-IN"/>
          </a:p>
        </p:txBody>
      </p:sp>
    </p:spTree>
    <p:extLst>
      <p:ext uri="{BB962C8B-B14F-4D97-AF65-F5344CB8AC3E}">
        <p14:creationId xmlns:p14="http://schemas.microsoft.com/office/powerpoint/2010/main" val="598575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DCAE07-26CE-4C9F-A9AA-4363ADE80A4E}" type="datetimeFigureOut">
              <a:rPr lang="en-IN" smtClean="0"/>
              <a:t>07-04-2022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3457DF2-0B41-4662-AA06-01B83E2ED3AD}" type="slidenum">
              <a:rPr lang="en-IN" smtClean="0"/>
              <a:t>‹#›</a:t>
            </a:fld>
            <a:endParaRPr lang="en-IN"/>
          </a:p>
        </p:txBody>
      </p:sp>
    </p:spTree>
    <p:extLst>
      <p:ext uri="{BB962C8B-B14F-4D97-AF65-F5344CB8AC3E}">
        <p14:creationId xmlns:p14="http://schemas.microsoft.com/office/powerpoint/2010/main" val="3582557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3DCAE07-26CE-4C9F-A9AA-4363ADE80A4E}" type="datetimeFigureOut">
              <a:rPr lang="en-IN" smtClean="0"/>
              <a:t>07-04-2022</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3457DF2-0B41-4662-AA06-01B83E2ED3AD}"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80603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3.wmf"/></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35.wmf"/></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mailto:Deepak.e11296@cu,ail.in"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6EE47-8C5B-40B7-842D-3A744E64899B}"/>
              </a:ext>
            </a:extLst>
          </p:cNvPr>
          <p:cNvSpPr>
            <a:spLocks noGrp="1"/>
          </p:cNvSpPr>
          <p:nvPr>
            <p:ph type="ctrTitle"/>
          </p:nvPr>
        </p:nvSpPr>
        <p:spPr/>
        <p:txBody>
          <a:bodyPr/>
          <a:lstStyle/>
          <a:p>
            <a:pPr algn="r"/>
            <a:r>
              <a:rPr lang="en-US" dirty="0"/>
              <a:t>PCA</a:t>
            </a:r>
            <a:br>
              <a:rPr lang="en-US" dirty="0"/>
            </a:br>
            <a:r>
              <a:rPr lang="en-US" sz="3200" dirty="0"/>
              <a:t>(Unsupervised Learning)</a:t>
            </a:r>
            <a:endParaRPr lang="en-IN" dirty="0"/>
          </a:p>
        </p:txBody>
      </p:sp>
      <p:sp>
        <p:nvSpPr>
          <p:cNvPr id="3" name="Subtitle 2">
            <a:extLst>
              <a:ext uri="{FF2B5EF4-FFF2-40B4-BE49-F238E27FC236}">
                <a16:creationId xmlns:a16="http://schemas.microsoft.com/office/drawing/2014/main" id="{F733FEA4-E668-4A60-BF76-3F9E267606BC}"/>
              </a:ext>
            </a:extLst>
          </p:cNvPr>
          <p:cNvSpPr>
            <a:spLocks noGrp="1"/>
          </p:cNvSpPr>
          <p:nvPr>
            <p:ph type="subTitle" idx="1"/>
          </p:nvPr>
        </p:nvSpPr>
        <p:spPr/>
        <p:txBody>
          <a:bodyPr/>
          <a:lstStyle/>
          <a:p>
            <a:pPr algn="r"/>
            <a:r>
              <a:rPr lang="en-US" dirty="0"/>
              <a:t>Dr. Deepak Mehta</a:t>
            </a:r>
            <a:endParaRPr lang="en-IN" dirty="0"/>
          </a:p>
        </p:txBody>
      </p:sp>
    </p:spTree>
    <p:extLst>
      <p:ext uri="{BB962C8B-B14F-4D97-AF65-F5344CB8AC3E}">
        <p14:creationId xmlns:p14="http://schemas.microsoft.com/office/powerpoint/2010/main" val="1794106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0C313-8D3B-47A9-8327-BAD2C4F3757F}"/>
              </a:ext>
            </a:extLst>
          </p:cNvPr>
          <p:cNvSpPr>
            <a:spLocks noGrp="1"/>
          </p:cNvSpPr>
          <p:nvPr>
            <p:ph type="title"/>
          </p:nvPr>
        </p:nvSpPr>
        <p:spPr/>
        <p:txBody>
          <a:bodyPr/>
          <a:lstStyle/>
          <a:p>
            <a:r>
              <a:rPr lang="en-US" dirty="0"/>
              <a:t>Principal Component Analysis</a:t>
            </a:r>
            <a:endParaRPr lang="en-IN" dirty="0"/>
          </a:p>
        </p:txBody>
      </p:sp>
      <p:sp>
        <p:nvSpPr>
          <p:cNvPr id="3" name="Content Placeholder 2">
            <a:extLst>
              <a:ext uri="{FF2B5EF4-FFF2-40B4-BE49-F238E27FC236}">
                <a16:creationId xmlns:a16="http://schemas.microsoft.com/office/drawing/2014/main" id="{16B3BA97-5362-4E93-8210-626274201448}"/>
              </a:ext>
            </a:extLst>
          </p:cNvPr>
          <p:cNvSpPr>
            <a:spLocks noGrp="1"/>
          </p:cNvSpPr>
          <p:nvPr>
            <p:ph idx="1"/>
          </p:nvPr>
        </p:nvSpPr>
        <p:spPr/>
        <p:txBody>
          <a:bodyPr/>
          <a:lstStyle/>
          <a:p>
            <a:r>
              <a:rPr lang="en-US" b="0" i="0" dirty="0">
                <a:effectLst/>
                <a:latin typeface="Inter"/>
              </a:rPr>
              <a:t>PCA is used to find out the dimensions(also known as components) with maximum variance(where the data is spread out).</a:t>
            </a:r>
          </a:p>
          <a:p>
            <a:r>
              <a:rPr lang="en-US" b="0" i="0" dirty="0">
                <a:effectLst/>
                <a:latin typeface="Inter"/>
              </a:rPr>
              <a:t>Features with little variance in the data are then projected into new lower dimension.</a:t>
            </a:r>
          </a:p>
          <a:p>
            <a:endParaRPr lang="en-US" b="1" i="1" dirty="0">
              <a:effectLst/>
              <a:latin typeface="Inter"/>
            </a:endParaRPr>
          </a:p>
          <a:p>
            <a:endParaRPr lang="en-US" b="1" i="1" dirty="0">
              <a:latin typeface="Inter"/>
            </a:endParaRPr>
          </a:p>
          <a:p>
            <a:endParaRPr lang="en-US" b="1" i="1" dirty="0">
              <a:effectLst/>
              <a:latin typeface="Inter"/>
            </a:endParaRPr>
          </a:p>
          <a:p>
            <a:r>
              <a:rPr lang="en-US" b="1" i="1" dirty="0">
                <a:effectLst/>
                <a:latin typeface="Inter"/>
              </a:rPr>
              <a:t>Def. Principal component analysis (PCA)</a:t>
            </a:r>
            <a:r>
              <a:rPr lang="en-US" b="1" i="0" dirty="0">
                <a:effectLst/>
                <a:latin typeface="Inter"/>
              </a:rPr>
              <a:t> is a technique for reducing the dimensionality of such datasets, increasing interpretability but at the same time minimizing information loss. It does so by creating new uncorrelated variables that successively maximize variance. Finding such new variables, the principal components, reduces to solving an eigenvalue/eigenvector problem.</a:t>
            </a:r>
            <a:endParaRPr lang="en-US" b="0" i="0" dirty="0">
              <a:effectLst/>
              <a:latin typeface="Inter"/>
            </a:endParaRPr>
          </a:p>
          <a:p>
            <a:endParaRPr lang="en-US" dirty="0">
              <a:latin typeface="Inter"/>
            </a:endParaRPr>
          </a:p>
          <a:p>
            <a:endParaRPr lang="en-IN" dirty="0"/>
          </a:p>
        </p:txBody>
      </p:sp>
    </p:spTree>
    <p:extLst>
      <p:ext uri="{BB962C8B-B14F-4D97-AF65-F5344CB8AC3E}">
        <p14:creationId xmlns:p14="http://schemas.microsoft.com/office/powerpoint/2010/main" val="2377914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E9B48-E8E8-4C94-85FB-AC4AA210B85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4F713FD-4273-40BB-BEB1-C60196D0BC5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03254AC-6370-4BC1-B1B8-F477F341E0DD}"/>
              </a:ext>
            </a:extLst>
          </p:cNvPr>
          <p:cNvPicPr>
            <a:picLocks noChangeAspect="1"/>
          </p:cNvPicPr>
          <p:nvPr/>
        </p:nvPicPr>
        <p:blipFill rotWithShape="1">
          <a:blip r:embed="rId2"/>
          <a:srcRect r="7934" b="11157"/>
          <a:stretch/>
        </p:blipFill>
        <p:spPr>
          <a:xfrm>
            <a:off x="483636" y="0"/>
            <a:ext cx="11224727" cy="6092890"/>
          </a:xfrm>
          <a:prstGeom prst="rect">
            <a:avLst/>
          </a:prstGeom>
        </p:spPr>
      </p:pic>
    </p:spTree>
    <p:extLst>
      <p:ext uri="{BB962C8B-B14F-4D97-AF65-F5344CB8AC3E}">
        <p14:creationId xmlns:p14="http://schemas.microsoft.com/office/powerpoint/2010/main" val="2496699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E3622-57D9-4FFC-9368-159E851F852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65A7A37-D8C2-4AE0-9EEC-434AD2D6BE3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FC04E02-6E3D-423B-BBA4-CF7A7A01FF02}"/>
              </a:ext>
            </a:extLst>
          </p:cNvPr>
          <p:cNvPicPr>
            <a:picLocks noChangeAspect="1"/>
          </p:cNvPicPr>
          <p:nvPr/>
        </p:nvPicPr>
        <p:blipFill rotWithShape="1">
          <a:blip r:embed="rId2"/>
          <a:srcRect r="9693" b="15510"/>
          <a:stretch/>
        </p:blipFill>
        <p:spPr>
          <a:xfrm>
            <a:off x="621419" y="139959"/>
            <a:ext cx="11010122" cy="5794310"/>
          </a:xfrm>
          <a:prstGeom prst="rect">
            <a:avLst/>
          </a:prstGeom>
        </p:spPr>
      </p:pic>
    </p:spTree>
    <p:extLst>
      <p:ext uri="{BB962C8B-B14F-4D97-AF65-F5344CB8AC3E}">
        <p14:creationId xmlns:p14="http://schemas.microsoft.com/office/powerpoint/2010/main" val="1989723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A70E1-AFE0-44D7-B44F-72482F178ACD}"/>
              </a:ext>
            </a:extLst>
          </p:cNvPr>
          <p:cNvSpPr>
            <a:spLocks noGrp="1"/>
          </p:cNvSpPr>
          <p:nvPr>
            <p:ph type="title"/>
          </p:nvPr>
        </p:nvSpPr>
        <p:spPr/>
        <p:txBody>
          <a:bodyPr/>
          <a:lstStyle/>
          <a:p>
            <a:r>
              <a:rPr lang="en-US" dirty="0"/>
              <a:t>Principal Component Analysis</a:t>
            </a:r>
            <a:endParaRPr lang="en-IN" dirty="0"/>
          </a:p>
        </p:txBody>
      </p:sp>
      <p:sp>
        <p:nvSpPr>
          <p:cNvPr id="3" name="Content Placeholder 2">
            <a:extLst>
              <a:ext uri="{FF2B5EF4-FFF2-40B4-BE49-F238E27FC236}">
                <a16:creationId xmlns:a16="http://schemas.microsoft.com/office/drawing/2014/main" id="{CA5E127B-E9ED-4337-A445-35A00E47DBDB}"/>
              </a:ext>
            </a:extLst>
          </p:cNvPr>
          <p:cNvSpPr>
            <a:spLocks noGrp="1"/>
          </p:cNvSpPr>
          <p:nvPr>
            <p:ph idx="1"/>
          </p:nvPr>
        </p:nvSpPr>
        <p:spPr/>
        <p:txBody>
          <a:bodyPr/>
          <a:lstStyle/>
          <a:p>
            <a:r>
              <a:rPr lang="en-US" dirty="0"/>
              <a:t>PCA is a feature reduction technique</a:t>
            </a:r>
          </a:p>
          <a:p>
            <a:r>
              <a:rPr lang="en-US" dirty="0"/>
              <a:t>In a dataset, there can be many features like f1,f2,f3….</a:t>
            </a:r>
            <a:r>
              <a:rPr lang="en-US" dirty="0" err="1"/>
              <a:t>fn</a:t>
            </a:r>
            <a:endParaRPr lang="en-US" dirty="0"/>
          </a:p>
          <a:p>
            <a:r>
              <a:rPr lang="en-US" dirty="0"/>
              <a:t>Some features from entire dataset may or may not be important or some of them can be</a:t>
            </a:r>
          </a:p>
          <a:p>
            <a:r>
              <a:rPr lang="en-US" dirty="0"/>
              <a:t>For 100 features, the Principal component give 100 pc</a:t>
            </a:r>
          </a:p>
          <a:p>
            <a:r>
              <a:rPr lang="en-US" dirty="0"/>
              <a:t>From 100 pc , I will select top n feature basis on variance explained </a:t>
            </a:r>
          </a:p>
          <a:p>
            <a:r>
              <a:rPr lang="en-US" dirty="0"/>
              <a:t>PC1, PC2, PC3,…</a:t>
            </a:r>
          </a:p>
          <a:p>
            <a:r>
              <a:rPr lang="en-US" dirty="0"/>
              <a:t>80%, 15%, 3%,...</a:t>
            </a:r>
          </a:p>
          <a:p>
            <a:endParaRPr lang="en-US" dirty="0"/>
          </a:p>
          <a:p>
            <a:endParaRPr lang="en-IN" dirty="0"/>
          </a:p>
        </p:txBody>
      </p:sp>
    </p:spTree>
    <p:extLst>
      <p:ext uri="{BB962C8B-B14F-4D97-AF65-F5344CB8AC3E}">
        <p14:creationId xmlns:p14="http://schemas.microsoft.com/office/powerpoint/2010/main" val="4249158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37A5D-5E1A-4636-A2B5-AAF74BA79779}"/>
              </a:ext>
            </a:extLst>
          </p:cNvPr>
          <p:cNvSpPr>
            <a:spLocks noGrp="1"/>
          </p:cNvSpPr>
          <p:nvPr>
            <p:ph type="title"/>
          </p:nvPr>
        </p:nvSpPr>
        <p:spPr/>
        <p:txBody>
          <a:bodyPr/>
          <a:lstStyle/>
          <a:p>
            <a:r>
              <a:rPr lang="en-US" dirty="0"/>
              <a:t>Scaler, Vector</a:t>
            </a:r>
            <a:endParaRPr lang="en-IN" dirty="0"/>
          </a:p>
        </p:txBody>
      </p:sp>
      <p:sp>
        <p:nvSpPr>
          <p:cNvPr id="3" name="Content Placeholder 2">
            <a:extLst>
              <a:ext uri="{FF2B5EF4-FFF2-40B4-BE49-F238E27FC236}">
                <a16:creationId xmlns:a16="http://schemas.microsoft.com/office/drawing/2014/main" id="{9E2F5ACD-4E6A-42D6-BCCC-C0EA208D2F88}"/>
              </a:ext>
            </a:extLst>
          </p:cNvPr>
          <p:cNvSpPr>
            <a:spLocks noGrp="1"/>
          </p:cNvSpPr>
          <p:nvPr>
            <p:ph idx="1"/>
          </p:nvPr>
        </p:nvSpPr>
        <p:spPr/>
        <p:txBody>
          <a:bodyPr/>
          <a:lstStyle/>
          <a:p>
            <a:r>
              <a:rPr lang="en-US" dirty="0"/>
              <a:t>Anything where we see magnitude, it is a scaler quantity like weight of a person</a:t>
            </a:r>
          </a:p>
          <a:p>
            <a:r>
              <a:rPr lang="en-US" dirty="0"/>
              <a:t>Anything where we see magnitude and direction, it is vector quantity like position of aircraft</a:t>
            </a:r>
          </a:p>
        </p:txBody>
      </p:sp>
      <p:pic>
        <p:nvPicPr>
          <p:cNvPr id="5" name="Picture 4">
            <a:extLst>
              <a:ext uri="{FF2B5EF4-FFF2-40B4-BE49-F238E27FC236}">
                <a16:creationId xmlns:a16="http://schemas.microsoft.com/office/drawing/2014/main" id="{D681EED3-DF82-4BFA-AF9F-99FCF37894EB}"/>
              </a:ext>
            </a:extLst>
          </p:cNvPr>
          <p:cNvPicPr>
            <a:picLocks noChangeAspect="1"/>
          </p:cNvPicPr>
          <p:nvPr/>
        </p:nvPicPr>
        <p:blipFill rotWithShape="1">
          <a:blip r:embed="rId2"/>
          <a:srcRect t="14420" r="23316" b="34286"/>
          <a:stretch/>
        </p:blipFill>
        <p:spPr>
          <a:xfrm>
            <a:off x="1036320" y="2733730"/>
            <a:ext cx="9329990" cy="3517780"/>
          </a:xfrm>
          <a:prstGeom prst="rect">
            <a:avLst/>
          </a:prstGeom>
        </p:spPr>
      </p:pic>
    </p:spTree>
    <p:extLst>
      <p:ext uri="{BB962C8B-B14F-4D97-AF65-F5344CB8AC3E}">
        <p14:creationId xmlns:p14="http://schemas.microsoft.com/office/powerpoint/2010/main" val="4275012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C58D2-EE9B-4920-88F6-B615BA96C374}"/>
              </a:ext>
            </a:extLst>
          </p:cNvPr>
          <p:cNvSpPr>
            <a:spLocks noGrp="1"/>
          </p:cNvSpPr>
          <p:nvPr>
            <p:ph type="title"/>
          </p:nvPr>
        </p:nvSpPr>
        <p:spPr/>
        <p:txBody>
          <a:bodyPr/>
          <a:lstStyle/>
          <a:p>
            <a:endParaRPr lang="en-IN"/>
          </a:p>
        </p:txBody>
      </p:sp>
      <p:sp>
        <p:nvSpPr>
          <p:cNvPr id="7" name="Content Placeholder 6">
            <a:extLst>
              <a:ext uri="{FF2B5EF4-FFF2-40B4-BE49-F238E27FC236}">
                <a16:creationId xmlns:a16="http://schemas.microsoft.com/office/drawing/2014/main" id="{B76FA5C2-29C7-4DBE-B3FA-2D15893A9B1E}"/>
              </a:ext>
            </a:extLst>
          </p:cNvPr>
          <p:cNvSpPr>
            <a:spLocks noGrp="1"/>
          </p:cNvSpPr>
          <p:nvPr>
            <p:ph idx="1"/>
          </p:nvPr>
        </p:nvSpPr>
        <p:spPr/>
        <p:txBody>
          <a:bodyPr/>
          <a:lstStyle/>
          <a:p>
            <a:endParaRPr lang="en-IN"/>
          </a:p>
        </p:txBody>
      </p:sp>
      <p:graphicFrame>
        <p:nvGraphicFramePr>
          <p:cNvPr id="8" name="Object 7">
            <a:extLst>
              <a:ext uri="{FF2B5EF4-FFF2-40B4-BE49-F238E27FC236}">
                <a16:creationId xmlns:a16="http://schemas.microsoft.com/office/drawing/2014/main" id="{0FBC8E35-1F3F-400A-8A8C-F23AEBF7FBC4}"/>
              </a:ext>
            </a:extLst>
          </p:cNvPr>
          <p:cNvGraphicFramePr>
            <a:graphicFrameLocks noChangeAspect="1"/>
          </p:cNvGraphicFramePr>
          <p:nvPr>
            <p:extLst>
              <p:ext uri="{D42A27DB-BD31-4B8C-83A1-F6EECF244321}">
                <p14:modId xmlns:p14="http://schemas.microsoft.com/office/powerpoint/2010/main" val="1436623798"/>
              </p:ext>
            </p:extLst>
          </p:nvPr>
        </p:nvGraphicFramePr>
        <p:xfrm>
          <a:off x="690463" y="513184"/>
          <a:ext cx="10641269" cy="5449077"/>
        </p:xfrm>
        <a:graphic>
          <a:graphicData uri="http://schemas.openxmlformats.org/presentationml/2006/ole">
            <mc:AlternateContent xmlns:mc="http://schemas.openxmlformats.org/markup-compatibility/2006">
              <mc:Choice xmlns:v="urn:schemas-microsoft-com:vml" Requires="v">
                <p:oleObj spid="_x0000_s1040" name="Bitmap Image" r:id="rId3" imgW="5356800" imgH="2148840" progId="Paint.Picture">
                  <p:embed/>
                </p:oleObj>
              </mc:Choice>
              <mc:Fallback>
                <p:oleObj name="Bitmap Image" r:id="rId3" imgW="5356800" imgH="2148840" progId="Paint.Picture">
                  <p:embed/>
                  <p:pic>
                    <p:nvPicPr>
                      <p:cNvPr id="0" name=""/>
                      <p:cNvPicPr/>
                      <p:nvPr/>
                    </p:nvPicPr>
                    <p:blipFill>
                      <a:blip r:embed="rId4"/>
                      <a:stretch>
                        <a:fillRect/>
                      </a:stretch>
                    </p:blipFill>
                    <p:spPr>
                      <a:xfrm>
                        <a:off x="690463" y="513184"/>
                        <a:ext cx="10641269" cy="5449077"/>
                      </a:xfrm>
                      <a:prstGeom prst="rect">
                        <a:avLst/>
                      </a:prstGeom>
                    </p:spPr>
                  </p:pic>
                </p:oleObj>
              </mc:Fallback>
            </mc:AlternateContent>
          </a:graphicData>
        </a:graphic>
      </p:graphicFrame>
    </p:spTree>
    <p:extLst>
      <p:ext uri="{BB962C8B-B14F-4D97-AF65-F5344CB8AC3E}">
        <p14:creationId xmlns:p14="http://schemas.microsoft.com/office/powerpoint/2010/main" val="1675155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6E894-B284-4BB0-ABE1-57C3DDFF1286}"/>
              </a:ext>
            </a:extLst>
          </p:cNvPr>
          <p:cNvSpPr>
            <a:spLocks noGrp="1"/>
          </p:cNvSpPr>
          <p:nvPr>
            <p:ph type="title"/>
          </p:nvPr>
        </p:nvSpPr>
        <p:spPr>
          <a:xfrm>
            <a:off x="1097280" y="267941"/>
            <a:ext cx="10058400" cy="1450757"/>
          </a:xfrm>
        </p:spPr>
        <p:txBody>
          <a:bodyPr/>
          <a:lstStyle/>
          <a:p>
            <a:r>
              <a:rPr lang="en-US" dirty="0"/>
              <a:t>Eigen Vector and Eigen Value from given Matrix</a:t>
            </a:r>
            <a:endParaRPr lang="en-IN" dirty="0"/>
          </a:p>
        </p:txBody>
      </p:sp>
      <p:pic>
        <p:nvPicPr>
          <p:cNvPr id="5" name="Content Placeholder 4">
            <a:extLst>
              <a:ext uri="{FF2B5EF4-FFF2-40B4-BE49-F238E27FC236}">
                <a16:creationId xmlns:a16="http://schemas.microsoft.com/office/drawing/2014/main" id="{F35C0E7D-4D7B-4E70-B437-BA450E273909}"/>
              </a:ext>
            </a:extLst>
          </p:cNvPr>
          <p:cNvPicPr>
            <a:picLocks noGrp="1" noChangeAspect="1"/>
          </p:cNvPicPr>
          <p:nvPr>
            <p:ph idx="1"/>
          </p:nvPr>
        </p:nvPicPr>
        <p:blipFill rotWithShape="1">
          <a:blip r:embed="rId2"/>
          <a:srcRect r="35983" b="26907"/>
          <a:stretch/>
        </p:blipFill>
        <p:spPr>
          <a:xfrm>
            <a:off x="1371600" y="1847461"/>
            <a:ext cx="9116008" cy="4325771"/>
          </a:xfrm>
        </p:spPr>
      </p:pic>
    </p:spTree>
    <p:extLst>
      <p:ext uri="{BB962C8B-B14F-4D97-AF65-F5344CB8AC3E}">
        <p14:creationId xmlns:p14="http://schemas.microsoft.com/office/powerpoint/2010/main" val="14341500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08D62-3097-4BBD-B670-3AC98F1802EC}"/>
              </a:ext>
            </a:extLst>
          </p:cNvPr>
          <p:cNvSpPr>
            <a:spLocks noGrp="1"/>
          </p:cNvSpPr>
          <p:nvPr>
            <p:ph type="title"/>
          </p:nvPr>
        </p:nvSpPr>
        <p:spPr/>
        <p:txBody>
          <a:bodyPr/>
          <a:lstStyle/>
          <a:p>
            <a:r>
              <a:rPr lang="en-US" dirty="0"/>
              <a:t>..</a:t>
            </a:r>
            <a:endParaRPr lang="en-IN" dirty="0"/>
          </a:p>
        </p:txBody>
      </p:sp>
      <p:pic>
        <p:nvPicPr>
          <p:cNvPr id="5" name="Content Placeholder 4">
            <a:extLst>
              <a:ext uri="{FF2B5EF4-FFF2-40B4-BE49-F238E27FC236}">
                <a16:creationId xmlns:a16="http://schemas.microsoft.com/office/drawing/2014/main" id="{FCD51C97-5458-4D23-AD5B-362177E46C93}"/>
              </a:ext>
            </a:extLst>
          </p:cNvPr>
          <p:cNvPicPr>
            <a:picLocks noGrp="1" noChangeAspect="1"/>
          </p:cNvPicPr>
          <p:nvPr>
            <p:ph idx="1"/>
          </p:nvPr>
        </p:nvPicPr>
        <p:blipFill rotWithShape="1">
          <a:blip r:embed="rId2"/>
          <a:srcRect t="2813" r="7410"/>
          <a:stretch/>
        </p:blipFill>
        <p:spPr>
          <a:xfrm>
            <a:off x="1007707" y="286603"/>
            <a:ext cx="10590244" cy="5964908"/>
          </a:xfrm>
        </p:spPr>
      </p:pic>
    </p:spTree>
    <p:extLst>
      <p:ext uri="{BB962C8B-B14F-4D97-AF65-F5344CB8AC3E}">
        <p14:creationId xmlns:p14="http://schemas.microsoft.com/office/powerpoint/2010/main" val="865074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52A26-A2E3-4CAA-96F5-3D114B59142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C9EDE3C-336C-4651-AAE1-BC00C78EBEE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C338AF9-8E05-42BB-B54C-7C00EFC41FA7}"/>
              </a:ext>
            </a:extLst>
          </p:cNvPr>
          <p:cNvPicPr>
            <a:picLocks noChangeAspect="1"/>
          </p:cNvPicPr>
          <p:nvPr/>
        </p:nvPicPr>
        <p:blipFill rotWithShape="1">
          <a:blip r:embed="rId2"/>
          <a:srcRect r="9000" b="4179"/>
          <a:stretch/>
        </p:blipFill>
        <p:spPr>
          <a:xfrm>
            <a:off x="143069" y="0"/>
            <a:ext cx="11905861" cy="6298163"/>
          </a:xfrm>
          <a:prstGeom prst="rect">
            <a:avLst/>
          </a:prstGeom>
        </p:spPr>
      </p:pic>
    </p:spTree>
    <p:extLst>
      <p:ext uri="{BB962C8B-B14F-4D97-AF65-F5344CB8AC3E}">
        <p14:creationId xmlns:p14="http://schemas.microsoft.com/office/powerpoint/2010/main" val="2163947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D438B-F46D-4ECC-B975-81FBB9E6FDE0}"/>
              </a:ext>
            </a:extLst>
          </p:cNvPr>
          <p:cNvSpPr>
            <a:spLocks noGrp="1"/>
          </p:cNvSpPr>
          <p:nvPr>
            <p:ph type="title"/>
          </p:nvPr>
        </p:nvSpPr>
        <p:spPr/>
        <p:txBody>
          <a:bodyPr/>
          <a:lstStyle/>
          <a:p>
            <a:r>
              <a:rPr lang="en-US" dirty="0"/>
              <a:t>Eigen values</a:t>
            </a:r>
            <a:endParaRPr lang="en-IN" dirty="0"/>
          </a:p>
        </p:txBody>
      </p:sp>
      <p:sp>
        <p:nvSpPr>
          <p:cNvPr id="3" name="Content Placeholder 2">
            <a:extLst>
              <a:ext uri="{FF2B5EF4-FFF2-40B4-BE49-F238E27FC236}">
                <a16:creationId xmlns:a16="http://schemas.microsoft.com/office/drawing/2014/main" id="{A2FA1BE3-67B8-4E6C-8128-996094B1BFB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0D6256C-8E2A-4EE0-AE00-F2C178A516F6}"/>
              </a:ext>
            </a:extLst>
          </p:cNvPr>
          <p:cNvPicPr>
            <a:picLocks noChangeAspect="1"/>
          </p:cNvPicPr>
          <p:nvPr/>
        </p:nvPicPr>
        <p:blipFill rotWithShape="1">
          <a:blip r:embed="rId2"/>
          <a:srcRect l="2832" r="10612" b="47891"/>
          <a:stretch/>
        </p:blipFill>
        <p:spPr>
          <a:xfrm>
            <a:off x="681135" y="1845734"/>
            <a:ext cx="10552922" cy="4131734"/>
          </a:xfrm>
          <a:prstGeom prst="rect">
            <a:avLst/>
          </a:prstGeom>
        </p:spPr>
      </p:pic>
    </p:spTree>
    <p:extLst>
      <p:ext uri="{BB962C8B-B14F-4D97-AF65-F5344CB8AC3E}">
        <p14:creationId xmlns:p14="http://schemas.microsoft.com/office/powerpoint/2010/main" val="3750928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1955E-C69B-43D6-A229-D08BAB36679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FA29DEA-647B-4735-AD7B-FE4B46DBCFD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63C5322-2ACF-4E9C-8A92-0D252A27CC1D}"/>
              </a:ext>
            </a:extLst>
          </p:cNvPr>
          <p:cNvPicPr>
            <a:picLocks noChangeAspect="1"/>
          </p:cNvPicPr>
          <p:nvPr/>
        </p:nvPicPr>
        <p:blipFill rotWithShape="1">
          <a:blip r:embed="rId2"/>
          <a:srcRect l="4745" t="10204" r="4336" b="11564"/>
          <a:stretch/>
        </p:blipFill>
        <p:spPr>
          <a:xfrm>
            <a:off x="457200" y="121299"/>
            <a:ext cx="11489600" cy="5990252"/>
          </a:xfrm>
          <a:prstGeom prst="rect">
            <a:avLst/>
          </a:prstGeom>
        </p:spPr>
      </p:pic>
    </p:spTree>
    <p:extLst>
      <p:ext uri="{BB962C8B-B14F-4D97-AF65-F5344CB8AC3E}">
        <p14:creationId xmlns:p14="http://schemas.microsoft.com/office/powerpoint/2010/main" val="27914633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1CFB5-9CBF-4601-A00E-99ADDA8077A0}"/>
              </a:ext>
            </a:extLst>
          </p:cNvPr>
          <p:cNvSpPr>
            <a:spLocks noGrp="1"/>
          </p:cNvSpPr>
          <p:nvPr>
            <p:ph type="title"/>
          </p:nvPr>
        </p:nvSpPr>
        <p:spPr/>
        <p:txBody>
          <a:bodyPr/>
          <a:lstStyle/>
          <a:p>
            <a:r>
              <a:rPr lang="en-US" dirty="0"/>
              <a:t>Eigen Vectors calculations</a:t>
            </a:r>
            <a:endParaRPr lang="en-IN" dirty="0"/>
          </a:p>
        </p:txBody>
      </p:sp>
      <p:sp>
        <p:nvSpPr>
          <p:cNvPr id="3" name="Content Placeholder 2">
            <a:extLst>
              <a:ext uri="{FF2B5EF4-FFF2-40B4-BE49-F238E27FC236}">
                <a16:creationId xmlns:a16="http://schemas.microsoft.com/office/drawing/2014/main" id="{9F025A73-F672-4E0A-9921-59FF0017FE8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ECE4CF3-19BA-4BB6-AE45-6415FB01AE4C}"/>
              </a:ext>
            </a:extLst>
          </p:cNvPr>
          <p:cNvPicPr>
            <a:picLocks noChangeAspect="1"/>
          </p:cNvPicPr>
          <p:nvPr/>
        </p:nvPicPr>
        <p:blipFill rotWithShape="1">
          <a:blip r:embed="rId2"/>
          <a:srcRect l="35204" r="5601" b="9796"/>
          <a:stretch/>
        </p:blipFill>
        <p:spPr>
          <a:xfrm>
            <a:off x="1194319" y="1845734"/>
            <a:ext cx="10319657" cy="4527074"/>
          </a:xfrm>
          <a:prstGeom prst="rect">
            <a:avLst/>
          </a:prstGeom>
        </p:spPr>
      </p:pic>
    </p:spTree>
    <p:extLst>
      <p:ext uri="{BB962C8B-B14F-4D97-AF65-F5344CB8AC3E}">
        <p14:creationId xmlns:p14="http://schemas.microsoft.com/office/powerpoint/2010/main" val="42782790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72B1E-C425-452D-A66D-19BB1BC0DB29}"/>
              </a:ext>
            </a:extLst>
          </p:cNvPr>
          <p:cNvSpPr>
            <a:spLocks noGrp="1"/>
          </p:cNvSpPr>
          <p:nvPr>
            <p:ph type="title"/>
          </p:nvPr>
        </p:nvSpPr>
        <p:spPr/>
        <p:txBody>
          <a:bodyPr/>
          <a:lstStyle/>
          <a:p>
            <a:r>
              <a:rPr lang="en-US" dirty="0"/>
              <a:t>..continued</a:t>
            </a:r>
            <a:endParaRPr lang="en-IN" dirty="0"/>
          </a:p>
        </p:txBody>
      </p:sp>
      <p:sp>
        <p:nvSpPr>
          <p:cNvPr id="3" name="Content Placeholder 2">
            <a:extLst>
              <a:ext uri="{FF2B5EF4-FFF2-40B4-BE49-F238E27FC236}">
                <a16:creationId xmlns:a16="http://schemas.microsoft.com/office/drawing/2014/main" id="{9F74FEB0-63D3-4C45-9E08-5C0CAFABBD0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692284E-4B90-42FE-91D3-DAB3F894FB18}"/>
              </a:ext>
            </a:extLst>
          </p:cNvPr>
          <p:cNvPicPr>
            <a:picLocks noChangeAspect="1"/>
          </p:cNvPicPr>
          <p:nvPr/>
        </p:nvPicPr>
        <p:blipFill rotWithShape="1">
          <a:blip r:embed="rId2"/>
          <a:srcRect l="38036" b="54830"/>
          <a:stretch/>
        </p:blipFill>
        <p:spPr>
          <a:xfrm>
            <a:off x="1097280" y="1845734"/>
            <a:ext cx="10058400" cy="4086265"/>
          </a:xfrm>
          <a:prstGeom prst="rect">
            <a:avLst/>
          </a:prstGeom>
        </p:spPr>
      </p:pic>
    </p:spTree>
    <p:extLst>
      <p:ext uri="{BB962C8B-B14F-4D97-AF65-F5344CB8AC3E}">
        <p14:creationId xmlns:p14="http://schemas.microsoft.com/office/powerpoint/2010/main" val="4532978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34741-15B4-4D7C-BDAB-93744BC8AB1A}"/>
              </a:ext>
            </a:extLst>
          </p:cNvPr>
          <p:cNvSpPr>
            <a:spLocks noGrp="1"/>
          </p:cNvSpPr>
          <p:nvPr>
            <p:ph type="title"/>
          </p:nvPr>
        </p:nvSpPr>
        <p:spPr/>
        <p:txBody>
          <a:bodyPr/>
          <a:lstStyle/>
          <a:p>
            <a:r>
              <a:rPr lang="en-US" dirty="0"/>
              <a:t>Finally..</a:t>
            </a:r>
            <a:endParaRPr lang="en-IN" dirty="0"/>
          </a:p>
        </p:txBody>
      </p:sp>
      <p:pic>
        <p:nvPicPr>
          <p:cNvPr id="5" name="Content Placeholder 4">
            <a:extLst>
              <a:ext uri="{FF2B5EF4-FFF2-40B4-BE49-F238E27FC236}">
                <a16:creationId xmlns:a16="http://schemas.microsoft.com/office/drawing/2014/main" id="{C04BF954-1FC9-40FD-8EFF-2FFF02825B58}"/>
              </a:ext>
            </a:extLst>
          </p:cNvPr>
          <p:cNvPicPr>
            <a:picLocks noGrp="1" noChangeAspect="1"/>
          </p:cNvPicPr>
          <p:nvPr>
            <p:ph idx="1"/>
          </p:nvPr>
        </p:nvPicPr>
        <p:blipFill rotWithShape="1">
          <a:blip r:embed="rId2"/>
          <a:srcRect l="22393" t="7530" r="4" b="41287"/>
          <a:stretch/>
        </p:blipFill>
        <p:spPr>
          <a:xfrm>
            <a:off x="1254570" y="1940767"/>
            <a:ext cx="9682860" cy="3592285"/>
          </a:xfrm>
        </p:spPr>
      </p:pic>
    </p:spTree>
    <p:extLst>
      <p:ext uri="{BB962C8B-B14F-4D97-AF65-F5344CB8AC3E}">
        <p14:creationId xmlns:p14="http://schemas.microsoft.com/office/powerpoint/2010/main" val="32401958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7D95-44D3-4989-8EA1-D2C9AFFE1AF5}"/>
              </a:ext>
            </a:extLst>
          </p:cNvPr>
          <p:cNvSpPr>
            <a:spLocks noGrp="1"/>
          </p:cNvSpPr>
          <p:nvPr>
            <p:ph type="title"/>
          </p:nvPr>
        </p:nvSpPr>
        <p:spPr/>
        <p:txBody>
          <a:bodyPr/>
          <a:lstStyle/>
          <a:p>
            <a:r>
              <a:rPr lang="en-US" dirty="0"/>
              <a:t>Terminologies</a:t>
            </a:r>
            <a:endParaRPr lang="en-IN" dirty="0"/>
          </a:p>
        </p:txBody>
      </p:sp>
      <p:sp>
        <p:nvSpPr>
          <p:cNvPr id="3" name="Content Placeholder 2">
            <a:extLst>
              <a:ext uri="{FF2B5EF4-FFF2-40B4-BE49-F238E27FC236}">
                <a16:creationId xmlns:a16="http://schemas.microsoft.com/office/drawing/2014/main" id="{0585FE3E-95FA-4264-9E5F-D2AF7FB09EEC}"/>
              </a:ext>
            </a:extLst>
          </p:cNvPr>
          <p:cNvSpPr>
            <a:spLocks noGrp="1"/>
          </p:cNvSpPr>
          <p:nvPr>
            <p:ph idx="1"/>
          </p:nvPr>
        </p:nvSpPr>
        <p:spPr/>
        <p:txBody>
          <a:bodyPr/>
          <a:lstStyle/>
          <a:p>
            <a:r>
              <a:rPr lang="en-US" dirty="0"/>
              <a:t>Convert the given matrix into eigen vector</a:t>
            </a:r>
          </a:p>
          <a:p>
            <a:r>
              <a:rPr lang="en-US" dirty="0"/>
              <a:t>Our matrix </a:t>
            </a:r>
            <a:r>
              <a:rPr lang="en-US" dirty="0" err="1"/>
              <a:t>mXn</a:t>
            </a:r>
            <a:r>
              <a:rPr lang="en-US" dirty="0"/>
              <a:t> </a:t>
            </a:r>
            <a:r>
              <a:rPr lang="en-US" dirty="0">
                <a:sym typeface="Wingdings" panose="05000000000000000000" pitchFamily="2" charset="2"/>
              </a:rPr>
              <a:t> eigen vector , converting into lower dimension</a:t>
            </a:r>
          </a:p>
          <a:p>
            <a:r>
              <a:rPr lang="en-US" dirty="0">
                <a:sym typeface="Wingdings" panose="05000000000000000000" pitchFamily="2" charset="2"/>
              </a:rPr>
              <a:t>We will get Eigen value as magnitude of vector </a:t>
            </a:r>
          </a:p>
          <a:p>
            <a:endParaRPr lang="en-IN" dirty="0"/>
          </a:p>
        </p:txBody>
      </p:sp>
    </p:spTree>
    <p:extLst>
      <p:ext uri="{BB962C8B-B14F-4D97-AF65-F5344CB8AC3E}">
        <p14:creationId xmlns:p14="http://schemas.microsoft.com/office/powerpoint/2010/main" val="20525382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FB8BA-CCBF-4390-8413-CCBBECE355E7}"/>
              </a:ext>
            </a:extLst>
          </p:cNvPr>
          <p:cNvSpPr>
            <a:spLocks noGrp="1"/>
          </p:cNvSpPr>
          <p:nvPr>
            <p:ph type="title"/>
          </p:nvPr>
        </p:nvSpPr>
        <p:spPr/>
        <p:txBody>
          <a:bodyPr/>
          <a:lstStyle/>
          <a:p>
            <a:r>
              <a:rPr lang="en-US" dirty="0"/>
              <a:t>Steps to calculate PCA</a:t>
            </a:r>
            <a:endParaRPr lang="en-IN" dirty="0"/>
          </a:p>
        </p:txBody>
      </p:sp>
      <p:sp>
        <p:nvSpPr>
          <p:cNvPr id="3" name="Content Placeholder 2">
            <a:extLst>
              <a:ext uri="{FF2B5EF4-FFF2-40B4-BE49-F238E27FC236}">
                <a16:creationId xmlns:a16="http://schemas.microsoft.com/office/drawing/2014/main" id="{1169BBA9-D1AE-4AAE-8D88-93A83927E3B0}"/>
              </a:ext>
            </a:extLst>
          </p:cNvPr>
          <p:cNvSpPr>
            <a:spLocks noGrp="1"/>
          </p:cNvSpPr>
          <p:nvPr>
            <p:ph idx="1"/>
          </p:nvPr>
        </p:nvSpPr>
        <p:spPr/>
        <p:txBody>
          <a:bodyPr/>
          <a:lstStyle/>
          <a:p>
            <a:pPr algn="l"/>
            <a:r>
              <a:rPr lang="en-IN" b="1" i="1" dirty="0">
                <a:solidFill>
                  <a:srgbClr val="292929"/>
                </a:solidFill>
                <a:effectLst/>
                <a:latin typeface="charter"/>
              </a:rPr>
              <a:t>Step 1:</a:t>
            </a:r>
            <a:r>
              <a:rPr lang="en-IN" b="0" i="0" dirty="0">
                <a:solidFill>
                  <a:srgbClr val="292929"/>
                </a:solidFill>
                <a:effectLst/>
                <a:latin typeface="charter"/>
              </a:rPr>
              <a:t> Standardize the dataset.</a:t>
            </a:r>
          </a:p>
          <a:p>
            <a:pPr algn="l"/>
            <a:r>
              <a:rPr lang="en-IN" b="1" i="1" dirty="0">
                <a:solidFill>
                  <a:srgbClr val="292929"/>
                </a:solidFill>
                <a:effectLst/>
                <a:latin typeface="charter"/>
              </a:rPr>
              <a:t>Step 2:</a:t>
            </a:r>
            <a:r>
              <a:rPr lang="en-IN" b="1" i="0" dirty="0">
                <a:solidFill>
                  <a:srgbClr val="292929"/>
                </a:solidFill>
                <a:effectLst/>
                <a:latin typeface="charter"/>
              </a:rPr>
              <a:t> </a:t>
            </a:r>
            <a:r>
              <a:rPr lang="en-IN" b="0" i="0" dirty="0">
                <a:solidFill>
                  <a:srgbClr val="292929"/>
                </a:solidFill>
                <a:effectLst/>
                <a:latin typeface="charter"/>
              </a:rPr>
              <a:t>Calculate the covariance matrix for the features in the dataset.</a:t>
            </a:r>
          </a:p>
          <a:p>
            <a:pPr algn="l"/>
            <a:r>
              <a:rPr lang="en-IN" b="1" i="1" dirty="0">
                <a:solidFill>
                  <a:srgbClr val="292929"/>
                </a:solidFill>
                <a:effectLst/>
                <a:latin typeface="charter"/>
              </a:rPr>
              <a:t>Step 3: </a:t>
            </a:r>
            <a:r>
              <a:rPr lang="en-IN" b="0" i="0" dirty="0">
                <a:solidFill>
                  <a:srgbClr val="292929"/>
                </a:solidFill>
                <a:effectLst/>
                <a:latin typeface="charter"/>
              </a:rPr>
              <a:t>Calculate the eigenvalues and eigenvectors for the covariance matrix.</a:t>
            </a:r>
          </a:p>
          <a:p>
            <a:pPr algn="l"/>
            <a:r>
              <a:rPr lang="en-IN" b="1" i="1" dirty="0">
                <a:solidFill>
                  <a:srgbClr val="292929"/>
                </a:solidFill>
                <a:effectLst/>
                <a:latin typeface="charter"/>
              </a:rPr>
              <a:t>Step 4: </a:t>
            </a:r>
            <a:r>
              <a:rPr lang="en-IN" b="0" i="0" dirty="0">
                <a:solidFill>
                  <a:srgbClr val="292929"/>
                </a:solidFill>
                <a:effectLst/>
                <a:latin typeface="charter"/>
              </a:rPr>
              <a:t>Sort eigenvalues and their corresponding eigenvectors.</a:t>
            </a:r>
          </a:p>
          <a:p>
            <a:pPr algn="l"/>
            <a:r>
              <a:rPr lang="en-IN" b="1" i="1" dirty="0">
                <a:solidFill>
                  <a:srgbClr val="292929"/>
                </a:solidFill>
                <a:effectLst/>
                <a:latin typeface="charter"/>
              </a:rPr>
              <a:t>Step 5: </a:t>
            </a:r>
            <a:r>
              <a:rPr lang="en-IN" b="0" i="0" dirty="0">
                <a:solidFill>
                  <a:srgbClr val="292929"/>
                </a:solidFill>
                <a:effectLst/>
                <a:latin typeface="charter"/>
              </a:rPr>
              <a:t>Pick k eigenvalues and form a matrix of eigenvectors.</a:t>
            </a:r>
          </a:p>
          <a:p>
            <a:pPr algn="l"/>
            <a:r>
              <a:rPr lang="en-IN" b="1" i="0" dirty="0">
                <a:solidFill>
                  <a:srgbClr val="292929"/>
                </a:solidFill>
                <a:effectLst/>
                <a:latin typeface="charter"/>
              </a:rPr>
              <a:t>Step 6:</a:t>
            </a:r>
            <a:r>
              <a:rPr lang="en-IN" b="0" i="0" dirty="0">
                <a:solidFill>
                  <a:srgbClr val="292929"/>
                </a:solidFill>
                <a:effectLst/>
                <a:latin typeface="charter"/>
              </a:rPr>
              <a:t> Transform the original matrix.</a:t>
            </a:r>
          </a:p>
        </p:txBody>
      </p:sp>
    </p:spTree>
    <p:extLst>
      <p:ext uri="{BB962C8B-B14F-4D97-AF65-F5344CB8AC3E}">
        <p14:creationId xmlns:p14="http://schemas.microsoft.com/office/powerpoint/2010/main" val="24599871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93388-95EE-4F2E-87FF-5260F47360BC}"/>
              </a:ext>
            </a:extLst>
          </p:cNvPr>
          <p:cNvSpPr>
            <a:spLocks noGrp="1"/>
          </p:cNvSpPr>
          <p:nvPr>
            <p:ph type="title"/>
          </p:nvPr>
        </p:nvSpPr>
        <p:spPr/>
        <p:txBody>
          <a:bodyPr/>
          <a:lstStyle/>
          <a:p>
            <a:r>
              <a:rPr lang="en-IN" b="1" i="0" dirty="0">
                <a:solidFill>
                  <a:srgbClr val="292929"/>
                </a:solidFill>
                <a:effectLst/>
                <a:latin typeface="sohne"/>
              </a:rPr>
              <a:t>Standardize the Dataset</a:t>
            </a:r>
            <a:endParaRPr lang="en-IN" dirty="0"/>
          </a:p>
        </p:txBody>
      </p:sp>
      <p:pic>
        <p:nvPicPr>
          <p:cNvPr id="13" name="Content Placeholder 12">
            <a:extLst>
              <a:ext uri="{FF2B5EF4-FFF2-40B4-BE49-F238E27FC236}">
                <a16:creationId xmlns:a16="http://schemas.microsoft.com/office/drawing/2014/main" id="{8AFDB31F-F43C-4DD3-B7B4-C8BEAFF3D102}"/>
              </a:ext>
            </a:extLst>
          </p:cNvPr>
          <p:cNvPicPr>
            <a:picLocks noGrp="1" noChangeAspect="1"/>
          </p:cNvPicPr>
          <p:nvPr>
            <p:ph idx="1"/>
          </p:nvPr>
        </p:nvPicPr>
        <p:blipFill rotWithShape="1">
          <a:blip r:embed="rId2"/>
          <a:srcRect l="19005" t="15570" r="39505" b="27364"/>
          <a:stretch/>
        </p:blipFill>
        <p:spPr bwMode="auto">
          <a:xfrm>
            <a:off x="320662" y="1737360"/>
            <a:ext cx="6294742" cy="40569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6F28484E-0D78-4A05-AFDB-0DB4EBDA949B}"/>
              </a:ext>
            </a:extLst>
          </p:cNvPr>
          <p:cNvPicPr>
            <a:picLocks noChangeAspect="1"/>
          </p:cNvPicPr>
          <p:nvPr/>
        </p:nvPicPr>
        <p:blipFill rotWithShape="1">
          <a:blip r:embed="rId3"/>
          <a:srcRect l="20204" t="22313" r="38929" b="17334"/>
          <a:stretch/>
        </p:blipFill>
        <p:spPr>
          <a:xfrm>
            <a:off x="6680719" y="1866122"/>
            <a:ext cx="5190620" cy="4138977"/>
          </a:xfrm>
          <a:prstGeom prst="rect">
            <a:avLst/>
          </a:prstGeom>
        </p:spPr>
      </p:pic>
    </p:spTree>
    <p:extLst>
      <p:ext uri="{BB962C8B-B14F-4D97-AF65-F5344CB8AC3E}">
        <p14:creationId xmlns:p14="http://schemas.microsoft.com/office/powerpoint/2010/main" val="25907990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1E9AC-2E51-49F6-A387-7A476AA88369}"/>
              </a:ext>
            </a:extLst>
          </p:cNvPr>
          <p:cNvSpPr>
            <a:spLocks noGrp="1"/>
          </p:cNvSpPr>
          <p:nvPr>
            <p:ph type="title"/>
          </p:nvPr>
        </p:nvSpPr>
        <p:spPr/>
        <p:txBody>
          <a:bodyPr>
            <a:normAutofit/>
          </a:bodyPr>
          <a:lstStyle/>
          <a:p>
            <a:r>
              <a:rPr lang="en-US" b="1" i="0" dirty="0">
                <a:solidFill>
                  <a:srgbClr val="292929"/>
                </a:solidFill>
                <a:effectLst/>
                <a:latin typeface="sohne"/>
              </a:rPr>
              <a:t>Calculate the covariance matrix for the whole dataset</a:t>
            </a:r>
            <a:endParaRPr lang="en-IN" dirty="0"/>
          </a:p>
        </p:txBody>
      </p:sp>
      <p:pic>
        <p:nvPicPr>
          <p:cNvPr id="7" name="Content Placeholder 6">
            <a:extLst>
              <a:ext uri="{FF2B5EF4-FFF2-40B4-BE49-F238E27FC236}">
                <a16:creationId xmlns:a16="http://schemas.microsoft.com/office/drawing/2014/main" id="{97D2BB6B-2EF5-4B18-AAF3-6D9D7C4B69DB}"/>
              </a:ext>
            </a:extLst>
          </p:cNvPr>
          <p:cNvPicPr>
            <a:picLocks noGrp="1" noChangeAspect="1"/>
          </p:cNvPicPr>
          <p:nvPr>
            <p:ph idx="1"/>
          </p:nvPr>
        </p:nvPicPr>
        <p:blipFill rotWithShape="1">
          <a:blip r:embed="rId2"/>
          <a:srcRect l="19005" t="21136" r="38070" b="9279"/>
          <a:stretch/>
        </p:blipFill>
        <p:spPr>
          <a:xfrm>
            <a:off x="1250303" y="1959429"/>
            <a:ext cx="5001207" cy="3872203"/>
          </a:xfrm>
        </p:spPr>
      </p:pic>
      <p:pic>
        <p:nvPicPr>
          <p:cNvPr id="9" name="Picture 8">
            <a:extLst>
              <a:ext uri="{FF2B5EF4-FFF2-40B4-BE49-F238E27FC236}">
                <a16:creationId xmlns:a16="http://schemas.microsoft.com/office/drawing/2014/main" id="{87C65A58-77BD-42AF-9BD4-48B2CE74AE83}"/>
              </a:ext>
            </a:extLst>
          </p:cNvPr>
          <p:cNvPicPr>
            <a:picLocks noChangeAspect="1"/>
          </p:cNvPicPr>
          <p:nvPr/>
        </p:nvPicPr>
        <p:blipFill rotWithShape="1">
          <a:blip r:embed="rId3"/>
          <a:srcRect l="20664" t="22993" r="39311" b="50000"/>
          <a:stretch/>
        </p:blipFill>
        <p:spPr>
          <a:xfrm>
            <a:off x="6494106" y="2043402"/>
            <a:ext cx="4879912" cy="2369978"/>
          </a:xfrm>
          <a:prstGeom prst="rect">
            <a:avLst/>
          </a:prstGeom>
        </p:spPr>
      </p:pic>
    </p:spTree>
    <p:extLst>
      <p:ext uri="{BB962C8B-B14F-4D97-AF65-F5344CB8AC3E}">
        <p14:creationId xmlns:p14="http://schemas.microsoft.com/office/powerpoint/2010/main" val="27196490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727EC-2FC1-461B-B034-A37168CE06ED}"/>
              </a:ext>
            </a:extLst>
          </p:cNvPr>
          <p:cNvSpPr>
            <a:spLocks noGrp="1"/>
          </p:cNvSpPr>
          <p:nvPr>
            <p:ph type="title"/>
          </p:nvPr>
        </p:nvSpPr>
        <p:spPr/>
        <p:txBody>
          <a:bodyPr>
            <a:normAutofit/>
          </a:bodyPr>
          <a:lstStyle/>
          <a:p>
            <a:r>
              <a:rPr lang="en-IN" b="1" i="0" dirty="0">
                <a:solidFill>
                  <a:srgbClr val="292929"/>
                </a:solidFill>
                <a:effectLst/>
                <a:latin typeface="sohne"/>
              </a:rPr>
              <a:t>Calculate eigenvalues and eigen vectors</a:t>
            </a:r>
            <a:endParaRPr lang="en-IN" dirty="0"/>
          </a:p>
        </p:txBody>
      </p:sp>
      <p:sp>
        <p:nvSpPr>
          <p:cNvPr id="3" name="Content Placeholder 2">
            <a:extLst>
              <a:ext uri="{FF2B5EF4-FFF2-40B4-BE49-F238E27FC236}">
                <a16:creationId xmlns:a16="http://schemas.microsoft.com/office/drawing/2014/main" id="{D9A27440-A169-4609-BA76-2BDDDA30673B}"/>
              </a:ext>
            </a:extLst>
          </p:cNvPr>
          <p:cNvSpPr>
            <a:spLocks noGrp="1"/>
          </p:cNvSpPr>
          <p:nvPr>
            <p:ph idx="1"/>
          </p:nvPr>
        </p:nvSpPr>
        <p:spPr/>
        <p:txBody>
          <a:bodyPr/>
          <a:lstStyle/>
          <a:p>
            <a:r>
              <a:rPr lang="en-US" b="0" i="0" dirty="0">
                <a:solidFill>
                  <a:srgbClr val="292929"/>
                </a:solidFill>
                <a:effectLst/>
                <a:latin typeface="charter"/>
              </a:rPr>
              <a:t>An </a:t>
            </a:r>
            <a:r>
              <a:rPr lang="en-US" b="1" i="0" dirty="0">
                <a:solidFill>
                  <a:srgbClr val="292929"/>
                </a:solidFill>
                <a:effectLst/>
                <a:latin typeface="charter"/>
              </a:rPr>
              <a:t>eigenvector</a:t>
            </a:r>
            <a:r>
              <a:rPr lang="en-US" b="0" i="0" dirty="0">
                <a:solidFill>
                  <a:srgbClr val="292929"/>
                </a:solidFill>
                <a:effectLst/>
                <a:latin typeface="charter"/>
              </a:rPr>
              <a:t> is a nonzero vector that changes at most by a scalar factor when that linear transformation is applied to it. </a:t>
            </a:r>
          </a:p>
          <a:p>
            <a:r>
              <a:rPr lang="en-US" b="0" i="0" dirty="0">
                <a:solidFill>
                  <a:srgbClr val="292929"/>
                </a:solidFill>
                <a:effectLst/>
                <a:latin typeface="charter"/>
              </a:rPr>
              <a:t>The corresponding </a:t>
            </a:r>
            <a:r>
              <a:rPr lang="en-US" b="1" i="0" dirty="0">
                <a:solidFill>
                  <a:srgbClr val="292929"/>
                </a:solidFill>
                <a:effectLst/>
                <a:latin typeface="charter"/>
              </a:rPr>
              <a:t>eigenvalue</a:t>
            </a:r>
            <a:r>
              <a:rPr lang="en-US" b="0" i="0" dirty="0">
                <a:solidFill>
                  <a:srgbClr val="292929"/>
                </a:solidFill>
                <a:effectLst/>
                <a:latin typeface="charter"/>
              </a:rPr>
              <a:t> is the factor by which the eigenvector is scaled.</a:t>
            </a:r>
            <a:endParaRPr lang="en-IN" dirty="0"/>
          </a:p>
        </p:txBody>
      </p:sp>
    </p:spTree>
    <p:extLst>
      <p:ext uri="{BB962C8B-B14F-4D97-AF65-F5344CB8AC3E}">
        <p14:creationId xmlns:p14="http://schemas.microsoft.com/office/powerpoint/2010/main" val="32347931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B79CD-2A60-4D61-97CD-4647614BC575}"/>
              </a:ext>
            </a:extLst>
          </p:cNvPr>
          <p:cNvSpPr>
            <a:spLocks noGrp="1"/>
          </p:cNvSpPr>
          <p:nvPr>
            <p:ph type="title"/>
          </p:nvPr>
        </p:nvSpPr>
        <p:spPr/>
        <p:txBody>
          <a:bodyPr>
            <a:normAutofit/>
          </a:bodyPr>
          <a:lstStyle/>
          <a:p>
            <a:pPr algn="l"/>
            <a:r>
              <a:rPr lang="en-US" sz="3600" b="1" i="0" dirty="0">
                <a:solidFill>
                  <a:srgbClr val="292929"/>
                </a:solidFill>
                <a:effectLst/>
                <a:latin typeface="sohne"/>
              </a:rPr>
              <a:t>Pick k eigenvalues and form a matrix of eigenvectors</a:t>
            </a:r>
          </a:p>
        </p:txBody>
      </p:sp>
      <p:pic>
        <p:nvPicPr>
          <p:cNvPr id="7" name="Content Placeholder 6">
            <a:extLst>
              <a:ext uri="{FF2B5EF4-FFF2-40B4-BE49-F238E27FC236}">
                <a16:creationId xmlns:a16="http://schemas.microsoft.com/office/drawing/2014/main" id="{9430CC27-0E18-4C86-BD58-8E4F3A99118F}"/>
              </a:ext>
            </a:extLst>
          </p:cNvPr>
          <p:cNvPicPr>
            <a:picLocks noGrp="1" noChangeAspect="1"/>
          </p:cNvPicPr>
          <p:nvPr>
            <p:ph idx="1"/>
          </p:nvPr>
        </p:nvPicPr>
        <p:blipFill rotWithShape="1">
          <a:blip r:embed="rId2"/>
          <a:srcRect l="19004" t="28559" r="46421" b="46854"/>
          <a:stretch/>
        </p:blipFill>
        <p:spPr>
          <a:xfrm>
            <a:off x="1567540" y="2146041"/>
            <a:ext cx="8089644" cy="3235855"/>
          </a:xfrm>
        </p:spPr>
      </p:pic>
    </p:spTree>
    <p:extLst>
      <p:ext uri="{BB962C8B-B14F-4D97-AF65-F5344CB8AC3E}">
        <p14:creationId xmlns:p14="http://schemas.microsoft.com/office/powerpoint/2010/main" val="37480832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B69B3-21CC-4C72-9D55-6ECCC9259B95}"/>
              </a:ext>
            </a:extLst>
          </p:cNvPr>
          <p:cNvSpPr>
            <a:spLocks noGrp="1"/>
          </p:cNvSpPr>
          <p:nvPr>
            <p:ph type="title"/>
          </p:nvPr>
        </p:nvSpPr>
        <p:spPr/>
        <p:txBody>
          <a:bodyPr/>
          <a:lstStyle/>
          <a:p>
            <a:r>
              <a:rPr lang="en-IN" b="1" i="0" dirty="0">
                <a:solidFill>
                  <a:srgbClr val="292929"/>
                </a:solidFill>
                <a:effectLst/>
                <a:latin typeface="sohne"/>
              </a:rPr>
              <a:t>Transform the original matrix</a:t>
            </a:r>
            <a:endParaRPr lang="en-IN" dirty="0"/>
          </a:p>
        </p:txBody>
      </p:sp>
      <p:pic>
        <p:nvPicPr>
          <p:cNvPr id="5" name="Content Placeholder 4">
            <a:extLst>
              <a:ext uri="{FF2B5EF4-FFF2-40B4-BE49-F238E27FC236}">
                <a16:creationId xmlns:a16="http://schemas.microsoft.com/office/drawing/2014/main" id="{7F8D0E90-A1EC-4B00-AAF0-58EBD5BE6826}"/>
              </a:ext>
            </a:extLst>
          </p:cNvPr>
          <p:cNvPicPr>
            <a:picLocks noGrp="1" noChangeAspect="1"/>
          </p:cNvPicPr>
          <p:nvPr>
            <p:ph idx="1"/>
          </p:nvPr>
        </p:nvPicPr>
        <p:blipFill rotWithShape="1">
          <a:blip r:embed="rId2"/>
          <a:srcRect l="19657" t="36446" r="36375" b="33401"/>
          <a:stretch/>
        </p:blipFill>
        <p:spPr>
          <a:xfrm>
            <a:off x="1752868" y="1985039"/>
            <a:ext cx="8501474" cy="3279502"/>
          </a:xfrm>
        </p:spPr>
      </p:pic>
    </p:spTree>
    <p:extLst>
      <p:ext uri="{BB962C8B-B14F-4D97-AF65-F5344CB8AC3E}">
        <p14:creationId xmlns:p14="http://schemas.microsoft.com/office/powerpoint/2010/main" val="409173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6C5B2-CE44-401F-BE0C-4931C53652A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552BB7E-F305-4601-9C1C-03F25EF1AE7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751C89B-DF21-4A65-81C7-92395DBFC14D}"/>
              </a:ext>
            </a:extLst>
          </p:cNvPr>
          <p:cNvPicPr>
            <a:picLocks noChangeAspect="1"/>
          </p:cNvPicPr>
          <p:nvPr/>
        </p:nvPicPr>
        <p:blipFill rotWithShape="1">
          <a:blip r:embed="rId2"/>
          <a:srcRect b="12381"/>
          <a:stretch/>
        </p:blipFill>
        <p:spPr>
          <a:xfrm>
            <a:off x="0" y="0"/>
            <a:ext cx="12192000" cy="6008914"/>
          </a:xfrm>
          <a:prstGeom prst="rect">
            <a:avLst/>
          </a:prstGeom>
        </p:spPr>
      </p:pic>
    </p:spTree>
    <p:extLst>
      <p:ext uri="{BB962C8B-B14F-4D97-AF65-F5344CB8AC3E}">
        <p14:creationId xmlns:p14="http://schemas.microsoft.com/office/powerpoint/2010/main" val="6605271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400F4-65CA-470A-BD1A-0CD35C8488B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41503EB-76F2-4D12-BA34-1BFC8C2B709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AA58C4D-6E9B-4D7A-9245-899A85CAF4A2}"/>
              </a:ext>
            </a:extLst>
          </p:cNvPr>
          <p:cNvPicPr>
            <a:picLocks noChangeAspect="1"/>
          </p:cNvPicPr>
          <p:nvPr/>
        </p:nvPicPr>
        <p:blipFill rotWithShape="1">
          <a:blip r:embed="rId2"/>
          <a:srcRect l="11939" t="8299" r="20791" b="16734"/>
          <a:stretch/>
        </p:blipFill>
        <p:spPr>
          <a:xfrm>
            <a:off x="573932" y="87549"/>
            <a:ext cx="10836613" cy="6191814"/>
          </a:xfrm>
          <a:prstGeom prst="rect">
            <a:avLst/>
          </a:prstGeom>
        </p:spPr>
      </p:pic>
    </p:spTree>
    <p:extLst>
      <p:ext uri="{BB962C8B-B14F-4D97-AF65-F5344CB8AC3E}">
        <p14:creationId xmlns:p14="http://schemas.microsoft.com/office/powerpoint/2010/main" val="589690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C7094-78FD-4382-8FBA-D6E1F4E9D1B7}"/>
              </a:ext>
            </a:extLst>
          </p:cNvPr>
          <p:cNvSpPr>
            <a:spLocks noGrp="1"/>
          </p:cNvSpPr>
          <p:nvPr>
            <p:ph type="title"/>
          </p:nvPr>
        </p:nvSpPr>
        <p:spPr/>
        <p:txBody>
          <a:bodyPr/>
          <a:lstStyle/>
          <a:p>
            <a:r>
              <a:rPr lang="en-US" dirty="0"/>
              <a:t>Visualize Scatternets of data</a:t>
            </a:r>
            <a:endParaRPr lang="en-IN" dirty="0"/>
          </a:p>
        </p:txBody>
      </p:sp>
      <p:sp>
        <p:nvSpPr>
          <p:cNvPr id="3" name="Content Placeholder 2">
            <a:extLst>
              <a:ext uri="{FF2B5EF4-FFF2-40B4-BE49-F238E27FC236}">
                <a16:creationId xmlns:a16="http://schemas.microsoft.com/office/drawing/2014/main" id="{3FCA13CA-780A-46A9-AEFF-8BD4BBC2F45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2E09A81-4645-497A-BB40-EA67D412C038}"/>
              </a:ext>
            </a:extLst>
          </p:cNvPr>
          <p:cNvPicPr>
            <a:picLocks noChangeAspect="1"/>
          </p:cNvPicPr>
          <p:nvPr/>
        </p:nvPicPr>
        <p:blipFill rotWithShape="1">
          <a:blip r:embed="rId2"/>
          <a:srcRect l="12606" t="32057" r="37367" b="11206"/>
          <a:stretch/>
        </p:blipFill>
        <p:spPr>
          <a:xfrm>
            <a:off x="1984443" y="1845734"/>
            <a:ext cx="7752945" cy="3891065"/>
          </a:xfrm>
          <a:prstGeom prst="rect">
            <a:avLst/>
          </a:prstGeom>
        </p:spPr>
      </p:pic>
    </p:spTree>
    <p:extLst>
      <p:ext uri="{BB962C8B-B14F-4D97-AF65-F5344CB8AC3E}">
        <p14:creationId xmlns:p14="http://schemas.microsoft.com/office/powerpoint/2010/main" val="13232680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21BFA-FB23-407E-88DA-818DB8FE4C57}"/>
              </a:ext>
            </a:extLst>
          </p:cNvPr>
          <p:cNvSpPr>
            <a:spLocks noGrp="1"/>
          </p:cNvSpPr>
          <p:nvPr>
            <p:ph type="title"/>
          </p:nvPr>
        </p:nvSpPr>
        <p:spPr/>
        <p:txBody>
          <a:bodyPr/>
          <a:lstStyle/>
          <a:p>
            <a:r>
              <a:rPr lang="en-US" dirty="0"/>
              <a:t>Scaling</a:t>
            </a:r>
            <a:endParaRPr lang="en-IN" dirty="0"/>
          </a:p>
        </p:txBody>
      </p:sp>
      <p:sp>
        <p:nvSpPr>
          <p:cNvPr id="3" name="Content Placeholder 2">
            <a:extLst>
              <a:ext uri="{FF2B5EF4-FFF2-40B4-BE49-F238E27FC236}">
                <a16:creationId xmlns:a16="http://schemas.microsoft.com/office/drawing/2014/main" id="{9538D088-DCAF-447F-9F8E-6F93A9C929AE}"/>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199CB749-D212-440E-A2B2-3E91EF2410A9}"/>
              </a:ext>
            </a:extLst>
          </p:cNvPr>
          <p:cNvPicPr>
            <a:picLocks noChangeAspect="1"/>
          </p:cNvPicPr>
          <p:nvPr/>
        </p:nvPicPr>
        <p:blipFill rotWithShape="1">
          <a:blip r:embed="rId2"/>
          <a:srcRect l="13852" t="38367" r="26913" b="16055"/>
          <a:stretch/>
        </p:blipFill>
        <p:spPr>
          <a:xfrm>
            <a:off x="1341137" y="1845734"/>
            <a:ext cx="9295762" cy="4023360"/>
          </a:xfrm>
          <a:prstGeom prst="rect">
            <a:avLst/>
          </a:prstGeom>
        </p:spPr>
      </p:pic>
    </p:spTree>
    <p:extLst>
      <p:ext uri="{BB962C8B-B14F-4D97-AF65-F5344CB8AC3E}">
        <p14:creationId xmlns:p14="http://schemas.microsoft.com/office/powerpoint/2010/main" val="38096329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32433-EC4F-4A15-AF1D-469B1898FF0F}"/>
              </a:ext>
            </a:extLst>
          </p:cNvPr>
          <p:cNvSpPr>
            <a:spLocks noGrp="1"/>
          </p:cNvSpPr>
          <p:nvPr>
            <p:ph type="title"/>
          </p:nvPr>
        </p:nvSpPr>
        <p:spPr/>
        <p:txBody>
          <a:bodyPr/>
          <a:lstStyle/>
          <a:p>
            <a:r>
              <a:rPr lang="en-US" dirty="0"/>
              <a:t>Covariance Matrix</a:t>
            </a:r>
            <a:endParaRPr lang="en-IN" dirty="0"/>
          </a:p>
        </p:txBody>
      </p:sp>
      <p:sp>
        <p:nvSpPr>
          <p:cNvPr id="3" name="Content Placeholder 2">
            <a:extLst>
              <a:ext uri="{FF2B5EF4-FFF2-40B4-BE49-F238E27FC236}">
                <a16:creationId xmlns:a16="http://schemas.microsoft.com/office/drawing/2014/main" id="{A66C4FB5-0FE1-4340-9992-D4A436572BF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BECA50F-FF02-4339-ACF0-9914EF2A0EF7}"/>
              </a:ext>
            </a:extLst>
          </p:cNvPr>
          <p:cNvPicPr>
            <a:picLocks noChangeAspect="1"/>
          </p:cNvPicPr>
          <p:nvPr/>
        </p:nvPicPr>
        <p:blipFill rotWithShape="1">
          <a:blip r:embed="rId2"/>
          <a:srcRect l="11938" t="51428" r="35179"/>
          <a:stretch/>
        </p:blipFill>
        <p:spPr>
          <a:xfrm>
            <a:off x="1344518" y="1737361"/>
            <a:ext cx="9628281" cy="4240108"/>
          </a:xfrm>
          <a:prstGeom prst="rect">
            <a:avLst/>
          </a:prstGeom>
        </p:spPr>
      </p:pic>
    </p:spTree>
    <p:extLst>
      <p:ext uri="{BB962C8B-B14F-4D97-AF65-F5344CB8AC3E}">
        <p14:creationId xmlns:p14="http://schemas.microsoft.com/office/powerpoint/2010/main" val="37860982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CCA4E-D43E-4109-9B75-8B0227475503}"/>
              </a:ext>
            </a:extLst>
          </p:cNvPr>
          <p:cNvSpPr>
            <a:spLocks noGrp="1"/>
          </p:cNvSpPr>
          <p:nvPr>
            <p:ph type="title"/>
          </p:nvPr>
        </p:nvSpPr>
        <p:spPr/>
        <p:txBody>
          <a:bodyPr/>
          <a:lstStyle/>
          <a:p>
            <a:r>
              <a:rPr lang="en-US" dirty="0"/>
              <a:t>Calculate eigen and vector in python</a:t>
            </a:r>
            <a:endParaRPr lang="en-IN" dirty="0"/>
          </a:p>
        </p:txBody>
      </p:sp>
      <p:sp>
        <p:nvSpPr>
          <p:cNvPr id="3" name="Content Placeholder 2">
            <a:extLst>
              <a:ext uri="{FF2B5EF4-FFF2-40B4-BE49-F238E27FC236}">
                <a16:creationId xmlns:a16="http://schemas.microsoft.com/office/drawing/2014/main" id="{60B093B8-54C2-4382-9732-71CE347F25E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4A708BA-DB8C-4281-8FF1-0895B8BA7BBA}"/>
              </a:ext>
            </a:extLst>
          </p:cNvPr>
          <p:cNvPicPr>
            <a:picLocks noChangeAspect="1"/>
          </p:cNvPicPr>
          <p:nvPr/>
        </p:nvPicPr>
        <p:blipFill rotWithShape="1">
          <a:blip r:embed="rId2"/>
          <a:srcRect l="14082" t="48436" r="17500"/>
          <a:stretch/>
        </p:blipFill>
        <p:spPr>
          <a:xfrm>
            <a:off x="817469" y="1737360"/>
            <a:ext cx="10058400" cy="4131733"/>
          </a:xfrm>
          <a:prstGeom prst="rect">
            <a:avLst/>
          </a:prstGeom>
        </p:spPr>
      </p:pic>
    </p:spTree>
    <p:extLst>
      <p:ext uri="{BB962C8B-B14F-4D97-AF65-F5344CB8AC3E}">
        <p14:creationId xmlns:p14="http://schemas.microsoft.com/office/powerpoint/2010/main" val="14194221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DCF32-395D-4D4F-BA39-6F7C09E0E751}"/>
              </a:ext>
            </a:extLst>
          </p:cNvPr>
          <p:cNvSpPr>
            <a:spLocks noGrp="1"/>
          </p:cNvSpPr>
          <p:nvPr>
            <p:ph type="title"/>
          </p:nvPr>
        </p:nvSpPr>
        <p:spPr/>
        <p:txBody>
          <a:bodyPr/>
          <a:lstStyle/>
          <a:p>
            <a:r>
              <a:rPr lang="en-US" dirty="0"/>
              <a:t>Manual steps O/P vs </a:t>
            </a:r>
            <a:r>
              <a:rPr lang="en-US" dirty="0" err="1"/>
              <a:t>Sklearn</a:t>
            </a:r>
            <a:r>
              <a:rPr lang="en-US" dirty="0"/>
              <a:t> O/P</a:t>
            </a:r>
            <a:endParaRPr lang="en-IN" dirty="0"/>
          </a:p>
        </p:txBody>
      </p:sp>
      <p:sp>
        <p:nvSpPr>
          <p:cNvPr id="3" name="Content Placeholder 2">
            <a:extLst>
              <a:ext uri="{FF2B5EF4-FFF2-40B4-BE49-F238E27FC236}">
                <a16:creationId xmlns:a16="http://schemas.microsoft.com/office/drawing/2014/main" id="{031AF75A-3FA1-4EC9-B47C-98DF8767CE5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1631636-8281-450A-A378-BFD3952791A8}"/>
              </a:ext>
            </a:extLst>
          </p:cNvPr>
          <p:cNvPicPr>
            <a:picLocks noChangeAspect="1"/>
          </p:cNvPicPr>
          <p:nvPr/>
        </p:nvPicPr>
        <p:blipFill rotWithShape="1">
          <a:blip r:embed="rId2"/>
          <a:srcRect l="13623" t="31837" r="19566" b="6667"/>
          <a:stretch/>
        </p:blipFill>
        <p:spPr>
          <a:xfrm>
            <a:off x="1362268" y="1845734"/>
            <a:ext cx="9793411" cy="4527074"/>
          </a:xfrm>
          <a:prstGeom prst="rect">
            <a:avLst/>
          </a:prstGeom>
        </p:spPr>
      </p:pic>
    </p:spTree>
    <p:extLst>
      <p:ext uri="{BB962C8B-B14F-4D97-AF65-F5344CB8AC3E}">
        <p14:creationId xmlns:p14="http://schemas.microsoft.com/office/powerpoint/2010/main" val="8849908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B4460-8E5B-4E47-AD24-AD6FE003C6C8}"/>
              </a:ext>
            </a:extLst>
          </p:cNvPr>
          <p:cNvSpPr>
            <a:spLocks noGrp="1"/>
          </p:cNvSpPr>
          <p:nvPr>
            <p:ph type="title"/>
          </p:nvPr>
        </p:nvSpPr>
        <p:spPr/>
        <p:txBody>
          <a:bodyPr/>
          <a:lstStyle/>
          <a:p>
            <a:r>
              <a:rPr lang="en-US" dirty="0"/>
              <a:t>PC1 and PC2</a:t>
            </a:r>
            <a:endParaRPr lang="en-IN" dirty="0"/>
          </a:p>
        </p:txBody>
      </p:sp>
      <p:sp>
        <p:nvSpPr>
          <p:cNvPr id="3" name="Content Placeholder 2">
            <a:extLst>
              <a:ext uri="{FF2B5EF4-FFF2-40B4-BE49-F238E27FC236}">
                <a16:creationId xmlns:a16="http://schemas.microsoft.com/office/drawing/2014/main" id="{12667EDD-FA58-4C5B-8751-00BC104E339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81CED1E-5EB2-42A2-B028-6E7855487D49}"/>
              </a:ext>
            </a:extLst>
          </p:cNvPr>
          <p:cNvPicPr>
            <a:picLocks noChangeAspect="1"/>
          </p:cNvPicPr>
          <p:nvPr/>
        </p:nvPicPr>
        <p:blipFill rotWithShape="1">
          <a:blip r:embed="rId2"/>
          <a:srcRect l="13240" t="52246" r="17500" b="7074"/>
          <a:stretch/>
        </p:blipFill>
        <p:spPr>
          <a:xfrm>
            <a:off x="1097280" y="1912774"/>
            <a:ext cx="10901212" cy="3601617"/>
          </a:xfrm>
          <a:prstGeom prst="rect">
            <a:avLst/>
          </a:prstGeom>
        </p:spPr>
      </p:pic>
      <p:pic>
        <p:nvPicPr>
          <p:cNvPr id="7" name="Picture 6">
            <a:extLst>
              <a:ext uri="{FF2B5EF4-FFF2-40B4-BE49-F238E27FC236}">
                <a16:creationId xmlns:a16="http://schemas.microsoft.com/office/drawing/2014/main" id="{D6591B49-E21A-4206-835E-94FFD8681EEE}"/>
              </a:ext>
            </a:extLst>
          </p:cNvPr>
          <p:cNvPicPr>
            <a:picLocks noChangeAspect="1"/>
          </p:cNvPicPr>
          <p:nvPr/>
        </p:nvPicPr>
        <p:blipFill rotWithShape="1">
          <a:blip r:embed="rId3"/>
          <a:srcRect t="34966" r="22704" b="34830"/>
          <a:stretch/>
        </p:blipFill>
        <p:spPr>
          <a:xfrm>
            <a:off x="5971859" y="3857413"/>
            <a:ext cx="4786337" cy="1546515"/>
          </a:xfrm>
          <a:prstGeom prst="rect">
            <a:avLst/>
          </a:prstGeom>
        </p:spPr>
      </p:pic>
    </p:spTree>
    <p:extLst>
      <p:ext uri="{BB962C8B-B14F-4D97-AF65-F5344CB8AC3E}">
        <p14:creationId xmlns:p14="http://schemas.microsoft.com/office/powerpoint/2010/main" val="37816199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7899-9DE6-414D-8082-16841D39D600}"/>
              </a:ext>
            </a:extLst>
          </p:cNvPr>
          <p:cNvSpPr>
            <a:spLocks noGrp="1"/>
          </p:cNvSpPr>
          <p:nvPr>
            <p:ph type="title"/>
          </p:nvPr>
        </p:nvSpPr>
        <p:spPr/>
        <p:txBody>
          <a:bodyPr/>
          <a:lstStyle/>
          <a:p>
            <a:r>
              <a:rPr lang="en-US" dirty="0"/>
              <a:t>loadings</a:t>
            </a:r>
            <a:endParaRPr lang="en-IN" dirty="0"/>
          </a:p>
        </p:txBody>
      </p:sp>
      <p:sp>
        <p:nvSpPr>
          <p:cNvPr id="7" name="Content Placeholder 6">
            <a:extLst>
              <a:ext uri="{FF2B5EF4-FFF2-40B4-BE49-F238E27FC236}">
                <a16:creationId xmlns:a16="http://schemas.microsoft.com/office/drawing/2014/main" id="{636D5639-DF39-430A-B23F-7C798A20DC0B}"/>
              </a:ext>
            </a:extLst>
          </p:cNvPr>
          <p:cNvSpPr>
            <a:spLocks noGrp="1"/>
          </p:cNvSpPr>
          <p:nvPr>
            <p:ph idx="1"/>
          </p:nvPr>
        </p:nvSpPr>
        <p:spPr/>
        <p:txBody>
          <a:bodyPr/>
          <a:lstStyle/>
          <a:p>
            <a:endParaRPr lang="en-IN"/>
          </a:p>
        </p:txBody>
      </p:sp>
      <p:graphicFrame>
        <p:nvGraphicFramePr>
          <p:cNvPr id="8" name="Object 7">
            <a:extLst>
              <a:ext uri="{FF2B5EF4-FFF2-40B4-BE49-F238E27FC236}">
                <a16:creationId xmlns:a16="http://schemas.microsoft.com/office/drawing/2014/main" id="{35A06229-4F60-4367-8F28-614D679A601E}"/>
              </a:ext>
            </a:extLst>
          </p:cNvPr>
          <p:cNvGraphicFramePr>
            <a:graphicFrameLocks noChangeAspect="1"/>
          </p:cNvGraphicFramePr>
          <p:nvPr>
            <p:extLst>
              <p:ext uri="{D42A27DB-BD31-4B8C-83A1-F6EECF244321}">
                <p14:modId xmlns:p14="http://schemas.microsoft.com/office/powerpoint/2010/main" val="581471894"/>
              </p:ext>
            </p:extLst>
          </p:nvPr>
        </p:nvGraphicFramePr>
        <p:xfrm>
          <a:off x="858416" y="1845734"/>
          <a:ext cx="10693722" cy="4414424"/>
        </p:xfrm>
        <a:graphic>
          <a:graphicData uri="http://schemas.openxmlformats.org/presentationml/2006/ole">
            <mc:AlternateContent xmlns:mc="http://schemas.openxmlformats.org/markup-compatibility/2006">
              <mc:Choice xmlns:v="urn:schemas-microsoft-com:vml" Requires="v">
                <p:oleObj spid="_x0000_s2064" name="Bitmap Image" r:id="rId3" imgW="4488120" imgH="1851840" progId="Paint.Picture">
                  <p:embed/>
                </p:oleObj>
              </mc:Choice>
              <mc:Fallback>
                <p:oleObj name="Bitmap Image" r:id="rId3" imgW="4488120" imgH="1851840" progId="Paint.Picture">
                  <p:embed/>
                  <p:pic>
                    <p:nvPicPr>
                      <p:cNvPr id="0" name=""/>
                      <p:cNvPicPr/>
                      <p:nvPr/>
                    </p:nvPicPr>
                    <p:blipFill>
                      <a:blip r:embed="rId4"/>
                      <a:stretch>
                        <a:fillRect/>
                      </a:stretch>
                    </p:blipFill>
                    <p:spPr>
                      <a:xfrm>
                        <a:off x="858416" y="1845734"/>
                        <a:ext cx="10693722" cy="4414424"/>
                      </a:xfrm>
                      <a:prstGeom prst="rect">
                        <a:avLst/>
                      </a:prstGeom>
                    </p:spPr>
                  </p:pic>
                </p:oleObj>
              </mc:Fallback>
            </mc:AlternateContent>
          </a:graphicData>
        </a:graphic>
      </p:graphicFrame>
    </p:spTree>
    <p:extLst>
      <p:ext uri="{BB962C8B-B14F-4D97-AF65-F5344CB8AC3E}">
        <p14:creationId xmlns:p14="http://schemas.microsoft.com/office/powerpoint/2010/main" val="2580715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503E5-4856-46FA-B7BC-A1DB198CB8C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6CF9C68-FD9B-4245-804D-7884742D942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9D9A5CC-2163-4455-BC6B-4FFFED72891E}"/>
              </a:ext>
            </a:extLst>
          </p:cNvPr>
          <p:cNvPicPr>
            <a:picLocks noChangeAspect="1"/>
          </p:cNvPicPr>
          <p:nvPr/>
        </p:nvPicPr>
        <p:blipFill rotWithShape="1">
          <a:blip r:embed="rId2"/>
          <a:srcRect l="3444" t="1224" r="21250" b="11837"/>
          <a:stretch/>
        </p:blipFill>
        <p:spPr>
          <a:xfrm>
            <a:off x="167951" y="0"/>
            <a:ext cx="11653935" cy="6288833"/>
          </a:xfrm>
          <a:prstGeom prst="rect">
            <a:avLst/>
          </a:prstGeom>
        </p:spPr>
      </p:pic>
    </p:spTree>
    <p:extLst>
      <p:ext uri="{BB962C8B-B14F-4D97-AF65-F5344CB8AC3E}">
        <p14:creationId xmlns:p14="http://schemas.microsoft.com/office/powerpoint/2010/main" val="13400092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5839C-A75F-4E7A-A1E7-1F26DA8D5D8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6DA319A-4C8C-4760-91BC-C1C14BF9A16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56D5C6F-733D-40C7-94FB-9AD39AF1347C}"/>
              </a:ext>
            </a:extLst>
          </p:cNvPr>
          <p:cNvPicPr>
            <a:picLocks noChangeAspect="1"/>
          </p:cNvPicPr>
          <p:nvPr/>
        </p:nvPicPr>
        <p:blipFill rotWithShape="1">
          <a:blip r:embed="rId2"/>
          <a:srcRect t="19864" r="15740" b="18367"/>
          <a:stretch/>
        </p:blipFill>
        <p:spPr>
          <a:xfrm>
            <a:off x="149288" y="118652"/>
            <a:ext cx="11411339" cy="5927585"/>
          </a:xfrm>
          <a:prstGeom prst="rect">
            <a:avLst/>
          </a:prstGeom>
        </p:spPr>
      </p:pic>
    </p:spTree>
    <p:extLst>
      <p:ext uri="{BB962C8B-B14F-4D97-AF65-F5344CB8AC3E}">
        <p14:creationId xmlns:p14="http://schemas.microsoft.com/office/powerpoint/2010/main" val="419762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11173-515D-4A30-916D-C7D1BE45A36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1799187-6BE1-4284-8F5D-401CED04B6F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C091E90-2227-4CFA-A8C4-1F8D4953716C}"/>
              </a:ext>
            </a:extLst>
          </p:cNvPr>
          <p:cNvPicPr>
            <a:picLocks noChangeAspect="1"/>
          </p:cNvPicPr>
          <p:nvPr/>
        </p:nvPicPr>
        <p:blipFill rotWithShape="1">
          <a:blip r:embed="rId2"/>
          <a:srcRect b="8844"/>
          <a:stretch/>
        </p:blipFill>
        <p:spPr>
          <a:xfrm>
            <a:off x="0" y="0"/>
            <a:ext cx="12192000" cy="6251510"/>
          </a:xfrm>
          <a:prstGeom prst="rect">
            <a:avLst/>
          </a:prstGeom>
        </p:spPr>
      </p:pic>
    </p:spTree>
    <p:extLst>
      <p:ext uri="{BB962C8B-B14F-4D97-AF65-F5344CB8AC3E}">
        <p14:creationId xmlns:p14="http://schemas.microsoft.com/office/powerpoint/2010/main" val="9043612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B17CE-3FAE-41B0-B6D0-4D9618B3ADB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5AEBD38-48B7-407B-B61F-6D0BB512FAD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257E5C7-8510-486F-960F-8D7FAA17F5C5}"/>
              </a:ext>
            </a:extLst>
          </p:cNvPr>
          <p:cNvPicPr>
            <a:picLocks noChangeAspect="1"/>
          </p:cNvPicPr>
          <p:nvPr/>
        </p:nvPicPr>
        <p:blipFill rotWithShape="1">
          <a:blip r:embed="rId2"/>
          <a:srcRect l="7959" t="23945" r="22475"/>
          <a:stretch/>
        </p:blipFill>
        <p:spPr>
          <a:xfrm>
            <a:off x="964163" y="0"/>
            <a:ext cx="10263673" cy="6311764"/>
          </a:xfrm>
          <a:prstGeom prst="rect">
            <a:avLst/>
          </a:prstGeom>
        </p:spPr>
      </p:pic>
    </p:spTree>
    <p:extLst>
      <p:ext uri="{BB962C8B-B14F-4D97-AF65-F5344CB8AC3E}">
        <p14:creationId xmlns:p14="http://schemas.microsoft.com/office/powerpoint/2010/main" val="42573838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172BA-9B1B-411E-948C-08A8D2FE014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2F2A721-B3CB-4D6E-B19B-1F9C6183335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772FA95-3D04-4404-9B47-81168D0F81C2}"/>
              </a:ext>
            </a:extLst>
          </p:cNvPr>
          <p:cNvPicPr>
            <a:picLocks noChangeAspect="1"/>
          </p:cNvPicPr>
          <p:nvPr/>
        </p:nvPicPr>
        <p:blipFill rotWithShape="1">
          <a:blip r:embed="rId2"/>
          <a:srcRect l="6199" r="4566" b="23810"/>
          <a:stretch/>
        </p:blipFill>
        <p:spPr>
          <a:xfrm>
            <a:off x="284228" y="0"/>
            <a:ext cx="11623543" cy="5899593"/>
          </a:xfrm>
          <a:prstGeom prst="rect">
            <a:avLst/>
          </a:prstGeom>
        </p:spPr>
      </p:pic>
    </p:spTree>
    <p:extLst>
      <p:ext uri="{BB962C8B-B14F-4D97-AF65-F5344CB8AC3E}">
        <p14:creationId xmlns:p14="http://schemas.microsoft.com/office/powerpoint/2010/main" val="32656780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26FBF-9F30-4BEE-89FC-90584ECE2DA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E8DB4DD-FAE4-4389-8D28-B43512A7DE8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6843CF9-E88C-4825-9C2E-14AA8A4FE4E0}"/>
              </a:ext>
            </a:extLst>
          </p:cNvPr>
          <p:cNvPicPr>
            <a:picLocks noChangeAspect="1"/>
          </p:cNvPicPr>
          <p:nvPr/>
        </p:nvPicPr>
        <p:blipFill rotWithShape="1">
          <a:blip r:embed="rId2"/>
          <a:srcRect b="15782"/>
          <a:stretch/>
        </p:blipFill>
        <p:spPr>
          <a:xfrm>
            <a:off x="-65315" y="93445"/>
            <a:ext cx="12192000" cy="6195388"/>
          </a:xfrm>
          <a:prstGeom prst="rect">
            <a:avLst/>
          </a:prstGeom>
        </p:spPr>
      </p:pic>
    </p:spTree>
    <p:extLst>
      <p:ext uri="{BB962C8B-B14F-4D97-AF65-F5344CB8AC3E}">
        <p14:creationId xmlns:p14="http://schemas.microsoft.com/office/powerpoint/2010/main" val="28976625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96DAC-C3ED-41C3-82E2-536FAE53737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9180690-D9EF-42E9-A0AD-FCFF79626DF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8FFA4F5-B8EE-443F-B6BC-4C8899B3AF1B}"/>
              </a:ext>
            </a:extLst>
          </p:cNvPr>
          <p:cNvPicPr>
            <a:picLocks noChangeAspect="1"/>
          </p:cNvPicPr>
          <p:nvPr/>
        </p:nvPicPr>
        <p:blipFill rotWithShape="1">
          <a:blip r:embed="rId2"/>
          <a:srcRect b="22993"/>
          <a:stretch/>
        </p:blipFill>
        <p:spPr>
          <a:xfrm>
            <a:off x="0" y="-1"/>
            <a:ext cx="12192000" cy="6139543"/>
          </a:xfrm>
          <a:prstGeom prst="rect">
            <a:avLst/>
          </a:prstGeom>
        </p:spPr>
      </p:pic>
    </p:spTree>
    <p:extLst>
      <p:ext uri="{BB962C8B-B14F-4D97-AF65-F5344CB8AC3E}">
        <p14:creationId xmlns:p14="http://schemas.microsoft.com/office/powerpoint/2010/main" val="37465070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DE861-3FE7-4593-9DA2-118F86933C6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C2F5BCF-DB5B-459D-B056-8A16762419E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541ADD7-2D61-4843-B5F4-26DED32B1D51}"/>
              </a:ext>
            </a:extLst>
          </p:cNvPr>
          <p:cNvPicPr>
            <a:picLocks noChangeAspect="1"/>
          </p:cNvPicPr>
          <p:nvPr/>
        </p:nvPicPr>
        <p:blipFill rotWithShape="1">
          <a:blip r:embed="rId2"/>
          <a:srcRect b="14420"/>
          <a:stretch/>
        </p:blipFill>
        <p:spPr>
          <a:xfrm>
            <a:off x="0" y="0"/>
            <a:ext cx="12192000" cy="6484776"/>
          </a:xfrm>
          <a:prstGeom prst="rect">
            <a:avLst/>
          </a:prstGeom>
        </p:spPr>
      </p:pic>
    </p:spTree>
    <p:extLst>
      <p:ext uri="{BB962C8B-B14F-4D97-AF65-F5344CB8AC3E}">
        <p14:creationId xmlns:p14="http://schemas.microsoft.com/office/powerpoint/2010/main" val="36406477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9C83-011E-4AB1-83D5-096257C90DC6}"/>
              </a:ext>
            </a:extLst>
          </p:cNvPr>
          <p:cNvSpPr>
            <a:spLocks noGrp="1"/>
          </p:cNvSpPr>
          <p:nvPr>
            <p:ph type="title"/>
          </p:nvPr>
        </p:nvSpPr>
        <p:spPr/>
        <p:txBody>
          <a:bodyPr/>
          <a:lstStyle/>
          <a:p>
            <a:r>
              <a:rPr lang="en-US" dirty="0"/>
              <a:t>Thanks</a:t>
            </a:r>
            <a:endParaRPr lang="en-IN" dirty="0"/>
          </a:p>
        </p:txBody>
      </p:sp>
      <p:sp>
        <p:nvSpPr>
          <p:cNvPr id="3" name="Content Placeholder 2">
            <a:extLst>
              <a:ext uri="{FF2B5EF4-FFF2-40B4-BE49-F238E27FC236}">
                <a16:creationId xmlns:a16="http://schemas.microsoft.com/office/drawing/2014/main" id="{8513CB93-6121-4731-8A1C-06A1BB8FF35B}"/>
              </a:ext>
            </a:extLst>
          </p:cNvPr>
          <p:cNvSpPr>
            <a:spLocks noGrp="1"/>
          </p:cNvSpPr>
          <p:nvPr>
            <p:ph idx="1"/>
          </p:nvPr>
        </p:nvSpPr>
        <p:spPr/>
        <p:txBody>
          <a:bodyPr/>
          <a:lstStyle/>
          <a:p>
            <a:r>
              <a:rPr lang="en-US" dirty="0"/>
              <a:t>Contact:</a:t>
            </a:r>
          </a:p>
          <a:p>
            <a:r>
              <a:rPr lang="en-US" dirty="0">
                <a:hlinkClick r:id="rId2"/>
              </a:rPr>
              <a:t>Deepak.e11296</a:t>
            </a:r>
            <a:r>
              <a:rPr lang="en-US">
                <a:hlinkClick r:id="rId2"/>
              </a:rPr>
              <a:t>@cumail</a:t>
            </a:r>
            <a:r>
              <a:rPr lang="en-US" dirty="0">
                <a:hlinkClick r:id="rId2"/>
              </a:rPr>
              <a:t>.in</a:t>
            </a:r>
            <a:endParaRPr lang="en-US" dirty="0"/>
          </a:p>
          <a:p>
            <a:endParaRPr lang="en-IN" dirty="0"/>
          </a:p>
        </p:txBody>
      </p:sp>
    </p:spTree>
    <p:extLst>
      <p:ext uri="{BB962C8B-B14F-4D97-AF65-F5344CB8AC3E}">
        <p14:creationId xmlns:p14="http://schemas.microsoft.com/office/powerpoint/2010/main" val="1828448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D4BAC-8A2A-47B3-AAF0-E4AD4D3A9FC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F94F9D6-66BC-40C3-8402-B850869F47F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0D24096-B816-427B-BC80-409E56844775}"/>
              </a:ext>
            </a:extLst>
          </p:cNvPr>
          <p:cNvPicPr>
            <a:picLocks noChangeAspect="1"/>
          </p:cNvPicPr>
          <p:nvPr/>
        </p:nvPicPr>
        <p:blipFill rotWithShape="1">
          <a:blip r:embed="rId2"/>
          <a:srcRect b="9660"/>
          <a:stretch/>
        </p:blipFill>
        <p:spPr>
          <a:xfrm>
            <a:off x="0" y="0"/>
            <a:ext cx="12192000" cy="6195527"/>
          </a:xfrm>
          <a:prstGeom prst="rect">
            <a:avLst/>
          </a:prstGeom>
        </p:spPr>
      </p:pic>
    </p:spTree>
    <p:extLst>
      <p:ext uri="{BB962C8B-B14F-4D97-AF65-F5344CB8AC3E}">
        <p14:creationId xmlns:p14="http://schemas.microsoft.com/office/powerpoint/2010/main" val="1771335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C9ACD-81AD-4934-8F50-4081B52E228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2AB6974-BC7B-4BA9-9A75-82C85B004F9B}"/>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E873DFF6-E864-41B5-AC25-B3008CDBA354}"/>
              </a:ext>
            </a:extLst>
          </p:cNvPr>
          <p:cNvPicPr>
            <a:picLocks noChangeAspect="1"/>
          </p:cNvPicPr>
          <p:nvPr/>
        </p:nvPicPr>
        <p:blipFill rotWithShape="1">
          <a:blip r:embed="rId2"/>
          <a:srcRect b="7756"/>
          <a:stretch/>
        </p:blipFill>
        <p:spPr>
          <a:xfrm>
            <a:off x="0" y="0"/>
            <a:ext cx="12192000" cy="6326155"/>
          </a:xfrm>
          <a:prstGeom prst="rect">
            <a:avLst/>
          </a:prstGeom>
        </p:spPr>
      </p:pic>
    </p:spTree>
    <p:extLst>
      <p:ext uri="{BB962C8B-B14F-4D97-AF65-F5344CB8AC3E}">
        <p14:creationId xmlns:p14="http://schemas.microsoft.com/office/powerpoint/2010/main" val="1067284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A9B65-03ED-496B-8C58-5C9782AF8D2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4395DA8-6E22-4782-8DC9-95ADD83CE4D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7B30F5E-135A-4F97-A614-5EABE7476A91}"/>
              </a:ext>
            </a:extLst>
          </p:cNvPr>
          <p:cNvPicPr>
            <a:picLocks noChangeAspect="1"/>
          </p:cNvPicPr>
          <p:nvPr/>
        </p:nvPicPr>
        <p:blipFill rotWithShape="1">
          <a:blip r:embed="rId2"/>
          <a:srcRect r="4414" b="4179"/>
          <a:stretch/>
        </p:blipFill>
        <p:spPr>
          <a:xfrm>
            <a:off x="186612" y="-307911"/>
            <a:ext cx="11653935" cy="6571397"/>
          </a:xfrm>
          <a:prstGeom prst="rect">
            <a:avLst/>
          </a:prstGeom>
        </p:spPr>
      </p:pic>
    </p:spTree>
    <p:extLst>
      <p:ext uri="{BB962C8B-B14F-4D97-AF65-F5344CB8AC3E}">
        <p14:creationId xmlns:p14="http://schemas.microsoft.com/office/powerpoint/2010/main" val="868562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49B71-6F44-42EA-9398-03DA686179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FD7FDF2-5C50-4558-BF59-7728178762C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46ACC4F-5D07-4088-BD22-05E4450A8851}"/>
              </a:ext>
            </a:extLst>
          </p:cNvPr>
          <p:cNvPicPr>
            <a:picLocks noChangeAspect="1"/>
          </p:cNvPicPr>
          <p:nvPr/>
        </p:nvPicPr>
        <p:blipFill rotWithShape="1">
          <a:blip r:embed="rId2"/>
          <a:srcRect b="10204"/>
          <a:stretch/>
        </p:blipFill>
        <p:spPr>
          <a:xfrm>
            <a:off x="0" y="0"/>
            <a:ext cx="12192000" cy="6158204"/>
          </a:xfrm>
          <a:prstGeom prst="rect">
            <a:avLst/>
          </a:prstGeom>
        </p:spPr>
      </p:pic>
    </p:spTree>
    <p:extLst>
      <p:ext uri="{BB962C8B-B14F-4D97-AF65-F5344CB8AC3E}">
        <p14:creationId xmlns:p14="http://schemas.microsoft.com/office/powerpoint/2010/main" val="156748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37CBA-2A0D-404D-8542-44175C4E51E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5E64D40-AE61-4E7A-9BEA-2179A01C276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4DBF727-1E8D-4A9D-89C3-6B791D0AF019}"/>
              </a:ext>
            </a:extLst>
          </p:cNvPr>
          <p:cNvPicPr>
            <a:picLocks noChangeAspect="1"/>
          </p:cNvPicPr>
          <p:nvPr/>
        </p:nvPicPr>
        <p:blipFill rotWithShape="1">
          <a:blip r:embed="rId2"/>
          <a:srcRect b="8571"/>
          <a:stretch/>
        </p:blipFill>
        <p:spPr>
          <a:xfrm>
            <a:off x="0" y="0"/>
            <a:ext cx="12192000" cy="6270171"/>
          </a:xfrm>
          <a:prstGeom prst="rect">
            <a:avLst/>
          </a:prstGeom>
        </p:spPr>
      </p:pic>
    </p:spTree>
    <p:extLst>
      <p:ext uri="{BB962C8B-B14F-4D97-AF65-F5344CB8AC3E}">
        <p14:creationId xmlns:p14="http://schemas.microsoft.com/office/powerpoint/2010/main" val="2382455390"/>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441</TotalTime>
  <Words>445</Words>
  <Application>Microsoft Office PowerPoint</Application>
  <PresentationFormat>Widescreen</PresentationFormat>
  <Paragraphs>54</Paragraphs>
  <Slides>45</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52" baseType="lpstr">
      <vt:lpstr>Calibri</vt:lpstr>
      <vt:lpstr>Calibri Light</vt:lpstr>
      <vt:lpstr>charter</vt:lpstr>
      <vt:lpstr>Inter</vt:lpstr>
      <vt:lpstr>sohne</vt:lpstr>
      <vt:lpstr>Retrospect</vt:lpstr>
      <vt:lpstr>Bitmap Image</vt:lpstr>
      <vt:lpstr>PCA (Unsupervised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Principal Component Analysis</vt:lpstr>
      <vt:lpstr>PowerPoint Presentation</vt:lpstr>
      <vt:lpstr>PowerPoint Presentation</vt:lpstr>
      <vt:lpstr>Principal Component Analysis</vt:lpstr>
      <vt:lpstr>Scaler, Vector</vt:lpstr>
      <vt:lpstr>PowerPoint Presentation</vt:lpstr>
      <vt:lpstr>Eigen Vector and Eigen Value from given Matrix</vt:lpstr>
      <vt:lpstr>..</vt:lpstr>
      <vt:lpstr>PowerPoint Presentation</vt:lpstr>
      <vt:lpstr>Eigen values</vt:lpstr>
      <vt:lpstr>Eigen Vectors calculations</vt:lpstr>
      <vt:lpstr>..continued</vt:lpstr>
      <vt:lpstr>Finally..</vt:lpstr>
      <vt:lpstr>Terminologies</vt:lpstr>
      <vt:lpstr>Steps to calculate PCA</vt:lpstr>
      <vt:lpstr>Standardize the Dataset</vt:lpstr>
      <vt:lpstr>Calculate the covariance matrix for the whole dataset</vt:lpstr>
      <vt:lpstr>Calculate eigenvalues and eigen vectors</vt:lpstr>
      <vt:lpstr>Pick k eigenvalues and form a matrix of eigenvectors</vt:lpstr>
      <vt:lpstr>Transform the original matrix</vt:lpstr>
      <vt:lpstr>PowerPoint Presentation</vt:lpstr>
      <vt:lpstr>Visualize Scatternets of data</vt:lpstr>
      <vt:lpstr>Scaling</vt:lpstr>
      <vt:lpstr>Covariance Matrix</vt:lpstr>
      <vt:lpstr>Calculate eigen and vector in python</vt:lpstr>
      <vt:lpstr>Manual steps O/P vs Sklearn O/P</vt:lpstr>
      <vt:lpstr>PC1 and PC2</vt:lpstr>
      <vt:lpstr>loadings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PCA</dc:title>
  <dc:creator>Dr. Deepak Mehta</dc:creator>
  <cp:lastModifiedBy>Dr. Deepak Mehta</cp:lastModifiedBy>
  <cp:revision>16</cp:revision>
  <dcterms:created xsi:type="dcterms:W3CDTF">2022-04-05T04:35:22Z</dcterms:created>
  <dcterms:modified xsi:type="dcterms:W3CDTF">2022-04-07T06:32:57Z</dcterms:modified>
</cp:coreProperties>
</file>